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91" r:id="rId2"/>
    <p:sldId id="544" r:id="rId3"/>
    <p:sldId id="546" r:id="rId4"/>
    <p:sldId id="571" r:id="rId5"/>
    <p:sldId id="547" r:id="rId6"/>
    <p:sldId id="572" r:id="rId7"/>
    <p:sldId id="573" r:id="rId8"/>
    <p:sldId id="574" r:id="rId9"/>
    <p:sldId id="604" r:id="rId10"/>
    <p:sldId id="575" r:id="rId11"/>
    <p:sldId id="616" r:id="rId12"/>
    <p:sldId id="576" r:id="rId13"/>
    <p:sldId id="577" r:id="rId14"/>
    <p:sldId id="578" r:id="rId15"/>
    <p:sldId id="579" r:id="rId16"/>
    <p:sldId id="468" r:id="rId17"/>
    <p:sldId id="549" r:id="rId18"/>
    <p:sldId id="550" r:id="rId19"/>
    <p:sldId id="605" r:id="rId20"/>
    <p:sldId id="566" r:id="rId21"/>
    <p:sldId id="581" r:id="rId22"/>
    <p:sldId id="580" r:id="rId23"/>
    <p:sldId id="556" r:id="rId24"/>
    <p:sldId id="542" r:id="rId25"/>
    <p:sldId id="557" r:id="rId26"/>
    <p:sldId id="606" r:id="rId27"/>
    <p:sldId id="559" r:id="rId28"/>
    <p:sldId id="561" r:id="rId29"/>
    <p:sldId id="379" r:id="rId30"/>
    <p:sldId id="562" r:id="rId31"/>
    <p:sldId id="494" r:id="rId32"/>
    <p:sldId id="545" r:id="rId33"/>
    <p:sldId id="481" r:id="rId34"/>
    <p:sldId id="584" r:id="rId35"/>
    <p:sldId id="582" r:id="rId36"/>
    <p:sldId id="423" r:id="rId37"/>
    <p:sldId id="324" r:id="rId38"/>
    <p:sldId id="537" r:id="rId39"/>
    <p:sldId id="485" r:id="rId40"/>
    <p:sldId id="325" r:id="rId41"/>
    <p:sldId id="426" r:id="rId42"/>
    <p:sldId id="617" r:id="rId43"/>
    <p:sldId id="611" r:id="rId44"/>
    <p:sldId id="608" r:id="rId45"/>
    <p:sldId id="609" r:id="rId46"/>
    <p:sldId id="462" r:id="rId47"/>
    <p:sldId id="607" r:id="rId48"/>
    <p:sldId id="591" r:id="rId49"/>
    <p:sldId id="586" r:id="rId50"/>
    <p:sldId id="598" r:id="rId51"/>
    <p:sldId id="382" r:id="rId52"/>
    <p:sldId id="600" r:id="rId53"/>
    <p:sldId id="601" r:id="rId54"/>
    <p:sldId id="587" r:id="rId55"/>
    <p:sldId id="589" r:id="rId56"/>
    <p:sldId id="590" r:id="rId57"/>
    <p:sldId id="612" r:id="rId58"/>
    <p:sldId id="615" r:id="rId59"/>
    <p:sldId id="614" r:id="rId60"/>
    <p:sldId id="613" r:id="rId61"/>
    <p:sldId id="514" r:id="rId62"/>
    <p:sldId id="406" r:id="rId63"/>
    <p:sldId id="408" r:id="rId64"/>
    <p:sldId id="410" r:id="rId65"/>
    <p:sldId id="428" r:id="rId66"/>
    <p:sldId id="469" r:id="rId67"/>
    <p:sldId id="470" r:id="rId68"/>
    <p:sldId id="412" r:id="rId69"/>
    <p:sldId id="521" r:id="rId70"/>
    <p:sldId id="387" r:id="rId71"/>
    <p:sldId id="299" r:id="rId72"/>
    <p:sldId id="595" r:id="rId73"/>
    <p:sldId id="596" r:id="rId74"/>
    <p:sldId id="583" r:id="rId75"/>
    <p:sldId id="599" r:id="rId76"/>
    <p:sldId id="593" r:id="rId77"/>
    <p:sldId id="597" r:id="rId78"/>
    <p:sldId id="588" r:id="rId79"/>
    <p:sldId id="594" r:id="rId80"/>
    <p:sldId id="592" r:id="rId81"/>
  </p:sldIdLst>
  <p:sldSz cx="10690225" cy="7577138"/>
  <p:notesSz cx="6858000" cy="9144000"/>
  <p:defaultTextStyle>
    <a:defPPr>
      <a:defRPr lang="fr-FR"/>
    </a:defPPr>
    <a:lvl1pPr marL="0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59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15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74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833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289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747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207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663" algn="l" defTabSz="5214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49CCB0"/>
    <a:srgbClr val="370169"/>
    <a:srgbClr val="4D057B"/>
    <a:srgbClr val="730AB6"/>
    <a:srgbClr val="A210FF"/>
    <a:srgbClr val="720200"/>
    <a:srgbClr val="005E00"/>
    <a:srgbClr val="F18886"/>
    <a:srgbClr val="8FE1FF"/>
    <a:srgbClr val="DDB1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192" y="-112"/>
      </p:cViewPr>
      <p:guideLst>
        <p:guide orient="horz" pos="2387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CF8B7-9607-DA4D-85DB-03A392FDD6FC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009650" y="685800"/>
            <a:ext cx="4838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83BB-8BD8-EC40-8621-8FED5277E1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94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59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15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374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833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289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747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207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663" algn="l" defTabSz="5214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95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9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9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9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9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19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009650" y="685800"/>
            <a:ext cx="48387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87B62-B6DE-ED47-9FD9-72A42AD6C7B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95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1774" y="2353833"/>
            <a:ext cx="9086691" cy="1624174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3534" y="4293711"/>
            <a:ext cx="7483158" cy="1936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85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33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750416" y="303437"/>
            <a:ext cx="2405301" cy="646512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34511" y="303437"/>
            <a:ext cx="7037731" cy="646512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58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11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4460" y="4869014"/>
            <a:ext cx="9086691" cy="1504904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4460" y="3211524"/>
            <a:ext cx="9086691" cy="1657498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8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2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2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6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81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34514" y="1768005"/>
            <a:ext cx="4721516" cy="500056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434198" y="1768005"/>
            <a:ext cx="4721516" cy="500056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72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4511" y="1696093"/>
            <a:ext cx="4723373" cy="70684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59" indent="0">
              <a:buNone/>
              <a:defRPr sz="2300" b="1"/>
            </a:lvl2pPr>
            <a:lvl3pPr marL="1042915" indent="0">
              <a:buNone/>
              <a:defRPr sz="2100" b="1"/>
            </a:lvl3pPr>
            <a:lvl4pPr marL="1564374" indent="0">
              <a:buNone/>
              <a:defRPr sz="1800" b="1"/>
            </a:lvl4pPr>
            <a:lvl5pPr marL="2085833" indent="0">
              <a:buNone/>
              <a:defRPr sz="1800" b="1"/>
            </a:lvl5pPr>
            <a:lvl6pPr marL="2607289" indent="0">
              <a:buNone/>
              <a:defRPr sz="1800" b="1"/>
            </a:lvl6pPr>
            <a:lvl7pPr marL="3128747" indent="0">
              <a:buNone/>
              <a:defRPr sz="1800" b="1"/>
            </a:lvl7pPr>
            <a:lvl8pPr marL="3650207" indent="0">
              <a:buNone/>
              <a:defRPr sz="1800" b="1"/>
            </a:lvl8pPr>
            <a:lvl9pPr marL="4171663" indent="0">
              <a:buNone/>
              <a:defRPr sz="18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4511" y="2402942"/>
            <a:ext cx="4723373" cy="43656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430489" y="1696093"/>
            <a:ext cx="4725228" cy="70684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59" indent="0">
              <a:buNone/>
              <a:defRPr sz="2300" b="1"/>
            </a:lvl2pPr>
            <a:lvl3pPr marL="1042915" indent="0">
              <a:buNone/>
              <a:defRPr sz="2100" b="1"/>
            </a:lvl3pPr>
            <a:lvl4pPr marL="1564374" indent="0">
              <a:buNone/>
              <a:defRPr sz="1800" b="1"/>
            </a:lvl4pPr>
            <a:lvl5pPr marL="2085833" indent="0">
              <a:buNone/>
              <a:defRPr sz="1800" b="1"/>
            </a:lvl5pPr>
            <a:lvl6pPr marL="2607289" indent="0">
              <a:buNone/>
              <a:defRPr sz="1800" b="1"/>
            </a:lvl6pPr>
            <a:lvl7pPr marL="3128747" indent="0">
              <a:buNone/>
              <a:defRPr sz="1800" b="1"/>
            </a:lvl7pPr>
            <a:lvl8pPr marL="3650207" indent="0">
              <a:buNone/>
              <a:defRPr sz="1800" b="1"/>
            </a:lvl8pPr>
            <a:lvl9pPr marL="4171663" indent="0">
              <a:buNone/>
              <a:defRPr sz="18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30489" y="2402942"/>
            <a:ext cx="4725228" cy="43656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5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00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518" y="301682"/>
            <a:ext cx="3517010" cy="128390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79584" y="301692"/>
            <a:ext cx="5976133" cy="6466877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34518" y="1585588"/>
            <a:ext cx="3517010" cy="5182973"/>
          </a:xfrm>
        </p:spPr>
        <p:txBody>
          <a:bodyPr/>
          <a:lstStyle>
            <a:lvl1pPr marL="0" indent="0">
              <a:buNone/>
              <a:defRPr sz="1600"/>
            </a:lvl1pPr>
            <a:lvl2pPr marL="521459" indent="0">
              <a:buNone/>
              <a:defRPr sz="1400"/>
            </a:lvl2pPr>
            <a:lvl3pPr marL="1042915" indent="0">
              <a:buNone/>
              <a:defRPr sz="1100"/>
            </a:lvl3pPr>
            <a:lvl4pPr marL="1564374" indent="0">
              <a:buNone/>
              <a:defRPr sz="1000"/>
            </a:lvl4pPr>
            <a:lvl5pPr marL="2085833" indent="0">
              <a:buNone/>
              <a:defRPr sz="1000"/>
            </a:lvl5pPr>
            <a:lvl6pPr marL="2607289" indent="0">
              <a:buNone/>
              <a:defRPr sz="1000"/>
            </a:lvl6pPr>
            <a:lvl7pPr marL="3128747" indent="0">
              <a:buNone/>
              <a:defRPr sz="1000"/>
            </a:lvl7pPr>
            <a:lvl8pPr marL="3650207" indent="0">
              <a:buNone/>
              <a:defRPr sz="1000"/>
            </a:lvl8pPr>
            <a:lvl9pPr marL="417166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34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5362" y="5303997"/>
            <a:ext cx="6414135" cy="626167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095362" y="677034"/>
            <a:ext cx="6414135" cy="4546283"/>
          </a:xfrm>
        </p:spPr>
        <p:txBody>
          <a:bodyPr/>
          <a:lstStyle>
            <a:lvl1pPr marL="0" indent="0">
              <a:buNone/>
              <a:defRPr sz="3700"/>
            </a:lvl1pPr>
            <a:lvl2pPr marL="521459" indent="0">
              <a:buNone/>
              <a:defRPr sz="3200"/>
            </a:lvl2pPr>
            <a:lvl3pPr marL="1042915" indent="0">
              <a:buNone/>
              <a:defRPr sz="2700"/>
            </a:lvl3pPr>
            <a:lvl4pPr marL="1564374" indent="0">
              <a:buNone/>
              <a:defRPr sz="2300"/>
            </a:lvl4pPr>
            <a:lvl5pPr marL="2085833" indent="0">
              <a:buNone/>
              <a:defRPr sz="2300"/>
            </a:lvl5pPr>
            <a:lvl6pPr marL="2607289" indent="0">
              <a:buNone/>
              <a:defRPr sz="2300"/>
            </a:lvl6pPr>
            <a:lvl7pPr marL="3128747" indent="0">
              <a:buNone/>
              <a:defRPr sz="2300"/>
            </a:lvl7pPr>
            <a:lvl8pPr marL="3650207" indent="0">
              <a:buNone/>
              <a:defRPr sz="2300"/>
            </a:lvl8pPr>
            <a:lvl9pPr marL="4171663" indent="0">
              <a:buNone/>
              <a:defRPr sz="23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095362" y="5930163"/>
            <a:ext cx="6414135" cy="889261"/>
          </a:xfrm>
        </p:spPr>
        <p:txBody>
          <a:bodyPr/>
          <a:lstStyle>
            <a:lvl1pPr marL="0" indent="0">
              <a:buNone/>
              <a:defRPr sz="1600"/>
            </a:lvl1pPr>
            <a:lvl2pPr marL="521459" indent="0">
              <a:buNone/>
              <a:defRPr sz="1400"/>
            </a:lvl2pPr>
            <a:lvl3pPr marL="1042915" indent="0">
              <a:buNone/>
              <a:defRPr sz="1100"/>
            </a:lvl3pPr>
            <a:lvl4pPr marL="1564374" indent="0">
              <a:buNone/>
              <a:defRPr sz="1000"/>
            </a:lvl4pPr>
            <a:lvl5pPr marL="2085833" indent="0">
              <a:buNone/>
              <a:defRPr sz="1000"/>
            </a:lvl5pPr>
            <a:lvl6pPr marL="2607289" indent="0">
              <a:buNone/>
              <a:defRPr sz="1000"/>
            </a:lvl6pPr>
            <a:lvl7pPr marL="3128747" indent="0">
              <a:buNone/>
              <a:defRPr sz="1000"/>
            </a:lvl7pPr>
            <a:lvl8pPr marL="3650207" indent="0">
              <a:buNone/>
              <a:defRPr sz="1000"/>
            </a:lvl8pPr>
            <a:lvl9pPr marL="417166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1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34511" y="303443"/>
            <a:ext cx="9621203" cy="1262856"/>
          </a:xfrm>
          <a:prstGeom prst="rect">
            <a:avLst/>
          </a:prstGeom>
        </p:spPr>
        <p:txBody>
          <a:bodyPr vert="horz" lIns="104291" tIns="52146" rIns="104291" bIns="52146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4511" y="1768005"/>
            <a:ext cx="9621203" cy="5000561"/>
          </a:xfrm>
          <a:prstGeom prst="rect">
            <a:avLst/>
          </a:prstGeom>
        </p:spPr>
        <p:txBody>
          <a:bodyPr vert="horz" lIns="104291" tIns="52146" rIns="104291" bIns="52146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514" y="7022886"/>
            <a:ext cx="2494385" cy="403412"/>
          </a:xfrm>
          <a:prstGeom prst="rect">
            <a:avLst/>
          </a:prstGeom>
        </p:spPr>
        <p:txBody>
          <a:bodyPr vert="horz" lIns="104291" tIns="52146" rIns="104291" bIns="5214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0BF1B-A18D-A04C-9947-33324A625E07}" type="datetimeFigureOut">
              <a:rPr lang="fr-FR" smtClean="0"/>
              <a:t>03/10/2017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2494" y="7022886"/>
            <a:ext cx="3385238" cy="403412"/>
          </a:xfrm>
          <a:prstGeom prst="rect">
            <a:avLst/>
          </a:prstGeom>
        </p:spPr>
        <p:txBody>
          <a:bodyPr vert="horz" lIns="104291" tIns="52146" rIns="104291" bIns="52146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1332" y="7022886"/>
            <a:ext cx="2494385" cy="403412"/>
          </a:xfrm>
          <a:prstGeom prst="rect">
            <a:avLst/>
          </a:prstGeom>
        </p:spPr>
        <p:txBody>
          <a:bodyPr vert="horz" lIns="104291" tIns="52146" rIns="104291" bIns="52146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C15B6-73E0-F94B-8BFA-ECFBC9508E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2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21459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95" indent="-391095" algn="l" defTabSz="521459" rtl="0" eaLnBrk="1" latinLnBrk="0" hangingPunct="1">
        <a:spcBef>
          <a:spcPct val="20000"/>
        </a:spcBef>
        <a:buFont typeface="Arial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67" indent="-325912" algn="l" defTabSz="521459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647" indent="-260732" algn="l" defTabSz="52145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103" indent="-260732" algn="l" defTabSz="521459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561" indent="-260732" algn="l" defTabSz="521459" rtl="0" eaLnBrk="1" latinLnBrk="0" hangingPunct="1">
        <a:spcBef>
          <a:spcPct val="20000"/>
        </a:spcBef>
        <a:buFont typeface="Arial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019" indent="-260732" algn="l" defTabSz="521459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476" indent="-260732" algn="l" defTabSz="521459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933" indent="-260732" algn="l" defTabSz="521459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392" indent="-260732" algn="l" defTabSz="521459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59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15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74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833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289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747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207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663" algn="l" defTabSz="5214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37.emf"/><Relationship Id="rId13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4.emf"/><Relationship Id="rId7" Type="http://schemas.openxmlformats.org/officeDocument/2006/relationships/image" Target="../media/image38.emf"/><Relationship Id="rId8" Type="http://schemas.openxmlformats.org/officeDocument/2006/relationships/image" Target="../media/image39.jpg"/><Relationship Id="rId9" Type="http://schemas.openxmlformats.org/officeDocument/2006/relationships/image" Target="../media/image40.emf"/><Relationship Id="rId10" Type="http://schemas.openxmlformats.org/officeDocument/2006/relationships/image" Target="../media/image35.emf"/><Relationship Id="rId11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emf"/><Relationship Id="rId1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4.emf"/><Relationship Id="rId7" Type="http://schemas.openxmlformats.org/officeDocument/2006/relationships/image" Target="../media/image38.emf"/><Relationship Id="rId8" Type="http://schemas.openxmlformats.org/officeDocument/2006/relationships/image" Target="../media/image39.jpg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4.emf"/><Relationship Id="rId7" Type="http://schemas.openxmlformats.org/officeDocument/2006/relationships/image" Target="../media/image38.emf"/><Relationship Id="rId8" Type="http://schemas.openxmlformats.org/officeDocument/2006/relationships/image" Target="../media/image39.jpg"/><Relationship Id="rId9" Type="http://schemas.openxmlformats.org/officeDocument/2006/relationships/image" Target="../media/image42.emf"/><Relationship Id="rId10" Type="http://schemas.openxmlformats.org/officeDocument/2006/relationships/image" Target="../media/image45.emf"/><Relationship Id="rId11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77.png"/><Relationship Id="rId8" Type="http://schemas.openxmlformats.org/officeDocument/2006/relationships/image" Target="../media/image78.jpg"/><Relationship Id="rId9" Type="http://schemas.openxmlformats.org/officeDocument/2006/relationships/image" Target="../media/image79.png"/><Relationship Id="rId10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image" Target="../media/image84.png"/><Relationship Id="rId9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8" Type="http://schemas.openxmlformats.org/officeDocument/2006/relationships/image" Target="../media/image92.emf"/><Relationship Id="rId9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Relationship Id="rId9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Relationship Id="rId9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emf"/><Relationship Id="rId1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emf"/><Relationship Id="rId3" Type="http://schemas.openxmlformats.org/officeDocument/2006/relationships/image" Target="../media/image105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106.emf"/><Relationship Id="rId10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12.png"/><Relationship Id="rId7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emf"/><Relationship Id="rId9" Type="http://schemas.openxmlformats.org/officeDocument/2006/relationships/image" Target="../media/image10.emf"/><Relationship Id="rId10" Type="http://schemas.openxmlformats.org/officeDocument/2006/relationships/image" Target="../media/image11.emf"/><Relationship Id="rId11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jpg"/><Relationship Id="rId5" Type="http://schemas.openxmlformats.org/officeDocument/2006/relationships/image" Target="../media/image1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166.emf"/><Relationship Id="rId7" Type="http://schemas.openxmlformats.org/officeDocument/2006/relationships/image" Target="../media/image167.emf"/><Relationship Id="rId8" Type="http://schemas.openxmlformats.org/officeDocument/2006/relationships/image" Target="../media/image16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17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6" Type="http://schemas.openxmlformats.org/officeDocument/2006/relationships/image" Target="../media/image176.emf"/><Relationship Id="rId7" Type="http://schemas.openxmlformats.org/officeDocument/2006/relationships/image" Target="../media/image17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emf"/><Relationship Id="rId3" Type="http://schemas.openxmlformats.org/officeDocument/2006/relationships/image" Target="../media/image18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87.emf"/><Relationship Id="rId5" Type="http://schemas.openxmlformats.org/officeDocument/2006/relationships/image" Target="../media/image188.emf"/><Relationship Id="rId6" Type="http://schemas.openxmlformats.org/officeDocument/2006/relationships/image" Target="../media/image189.emf"/><Relationship Id="rId7" Type="http://schemas.openxmlformats.org/officeDocument/2006/relationships/image" Target="../media/image190.emf"/><Relationship Id="rId8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HENII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76" y="665585"/>
            <a:ext cx="4710273" cy="1030032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819178" y="2209490"/>
            <a:ext cx="9184991" cy="13934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2372371"/>
            <a:ext cx="10690225" cy="1028543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  <a:latin typeface="Superclarendon Light"/>
                <a:cs typeface="Superclarendon Light"/>
              </a:rPr>
              <a:t>Détermination de la masse des neutrinos</a:t>
            </a:r>
          </a:p>
          <a:p>
            <a:pPr algn="ctr"/>
            <a:r>
              <a:rPr lang="fr-FR" sz="3000" dirty="0">
                <a:solidFill>
                  <a:schemeClr val="bg1"/>
                </a:solidFill>
                <a:latin typeface="Superclarendon Light"/>
                <a:cs typeface="Superclarendon Light"/>
              </a:rPr>
              <a:t>cosmologiques avec les forêts </a:t>
            </a:r>
            <a:r>
              <a:rPr lang="fr-FR" sz="3000" dirty="0" err="1">
                <a:solidFill>
                  <a:schemeClr val="bg1"/>
                </a:solidFill>
                <a:latin typeface="Superclarendon Light"/>
                <a:cs typeface="Superclarendon Light"/>
              </a:rPr>
              <a:t>Ly</a:t>
            </a:r>
            <a:r>
              <a:rPr lang="fr-FR" sz="3000" dirty="0" err="1">
                <a:solidFill>
                  <a:schemeClr val="bg1"/>
                </a:solidFill>
                <a:latin typeface="Symbol" charset="2"/>
                <a:cs typeface="Symbol" charset="2"/>
              </a:rPr>
              <a:t>a</a:t>
            </a:r>
            <a:endParaRPr lang="fr-FR" sz="3000" dirty="0">
              <a:solidFill>
                <a:schemeClr val="bg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" y="4292081"/>
            <a:ext cx="10690225" cy="178259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sz="2600" b="1" dirty="0">
                <a:latin typeface="Superclarendon Light"/>
                <a:cs typeface="Superclarendon Light"/>
              </a:rPr>
              <a:t>Julien Baur</a:t>
            </a:r>
          </a:p>
          <a:p>
            <a:pPr algn="ctr"/>
            <a:endParaRPr lang="fr-FR" sz="1500" dirty="0">
              <a:latin typeface="Superclarendon Light"/>
              <a:cs typeface="Superclarendon Light"/>
            </a:endParaRPr>
          </a:p>
          <a:p>
            <a:pPr algn="ctr"/>
            <a:r>
              <a:rPr lang="fr-FR" sz="1500" dirty="0">
                <a:latin typeface="Superclarendon Light"/>
                <a:cs typeface="Superclarendon Light"/>
              </a:rPr>
              <a:t>sous la direction de</a:t>
            </a:r>
          </a:p>
          <a:p>
            <a:pPr algn="ctr"/>
            <a:r>
              <a:rPr lang="fr-FR" sz="2300" b="1" dirty="0">
                <a:latin typeface="Superclarendon Light"/>
                <a:cs typeface="Superclarendon Light"/>
              </a:rPr>
              <a:t>Nathalie Palanque-</a:t>
            </a:r>
            <a:r>
              <a:rPr lang="fr-FR" sz="2300" b="1" dirty="0" err="1">
                <a:latin typeface="Superclarendon Light"/>
                <a:cs typeface="Superclarendon Light"/>
              </a:rPr>
              <a:t>Delabrouille</a:t>
            </a:r>
            <a:endParaRPr lang="fr-FR" sz="2300" b="1" dirty="0">
              <a:latin typeface="Superclarendon Light"/>
              <a:cs typeface="Superclarendon Light"/>
            </a:endParaRPr>
          </a:p>
          <a:p>
            <a:pPr algn="ctr"/>
            <a:endParaRPr lang="fr-FR" sz="900" dirty="0">
              <a:latin typeface="Superclarendon Light"/>
              <a:cs typeface="Superclarendon Light"/>
            </a:endParaRPr>
          </a:p>
          <a:p>
            <a:pPr algn="ctr"/>
            <a:r>
              <a:rPr lang="fr-FR" dirty="0" err="1" smtClean="0">
                <a:latin typeface="Superclarendon Light"/>
                <a:cs typeface="Superclarendon Light"/>
              </a:rPr>
              <a:t>Irfu</a:t>
            </a:r>
            <a:r>
              <a:rPr lang="fr-FR" dirty="0" smtClean="0">
                <a:latin typeface="Superclarendon Light"/>
                <a:cs typeface="Superclarendon Light"/>
              </a:rPr>
              <a:t> / </a:t>
            </a:r>
            <a:r>
              <a:rPr lang="fr-FR" dirty="0" err="1" smtClean="0">
                <a:latin typeface="Superclarendon Light"/>
                <a:cs typeface="Superclarendon Light"/>
              </a:rPr>
              <a:t>DPhP</a:t>
            </a:r>
            <a:r>
              <a:rPr lang="fr-FR" dirty="0" smtClean="0">
                <a:latin typeface="Superclarendon Light"/>
                <a:cs typeface="Superclarendon Light"/>
              </a:rPr>
              <a:t> – CEA</a:t>
            </a:r>
            <a:endParaRPr lang="fr-FR" dirty="0">
              <a:latin typeface="Superclarendon Light"/>
              <a:cs typeface="Superclarendon Ligh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" y="94934"/>
            <a:ext cx="10690225" cy="674600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dirty="0" smtClean="0">
                <a:latin typeface="Superclarendon Light"/>
                <a:cs typeface="Superclarendon Light"/>
              </a:rPr>
              <a:t>Soutenance de Doctorat</a:t>
            </a:r>
          </a:p>
          <a:p>
            <a:pPr algn="ctr"/>
            <a:endParaRPr lang="fr-FR" sz="500" dirty="0">
              <a:latin typeface="Superclarendon Light"/>
              <a:cs typeface="Superclarendon Light"/>
            </a:endParaRPr>
          </a:p>
          <a:p>
            <a:pPr algn="ctr"/>
            <a:r>
              <a:rPr lang="fr-FR" sz="1100" dirty="0">
                <a:latin typeface="Superclarendon Light"/>
                <a:cs typeface="Superclarendon Light"/>
              </a:rPr>
              <a:t>Laboratoire de l’Accélérateur Linéaire, Orsay</a:t>
            </a:r>
          </a:p>
        </p:txBody>
      </p:sp>
      <p:pic>
        <p:nvPicPr>
          <p:cNvPr id="8" name="Image 7" descr="Irf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21" y="6248703"/>
            <a:ext cx="1049794" cy="9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787864" y="3303773"/>
            <a:ext cx="1357342" cy="7189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4778600" y="5655288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778600" y="458840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778600" y="417335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78600" y="3965825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820886" y="4354742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2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820887" y="3939693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3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820886" y="373568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4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5144998" y="5566348"/>
            <a:ext cx="188221" cy="177879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144998" y="4499460"/>
            <a:ext cx="188221" cy="177879"/>
          </a:xfrm>
          <a:prstGeom prst="ellipse">
            <a:avLst/>
          </a:prstGeom>
          <a:solidFill>
            <a:srgbClr val="AF0400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5239090" y="4677340"/>
            <a:ext cx="0" cy="889010"/>
          </a:xfrm>
          <a:prstGeom prst="line">
            <a:avLst/>
          </a:prstGeom>
          <a:ln w="25400">
            <a:solidFill>
              <a:srgbClr val="AF04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462951" y="4728604"/>
            <a:ext cx="2431622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transition Ly–</a:t>
            </a:r>
            <a:r>
              <a:rPr lang="fr-FR" dirty="0" smtClean="0"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820887" y="542163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1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801396" y="6615243"/>
            <a:ext cx="458689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Milieu Diffusif  (MIG)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406696" y="6609241"/>
            <a:ext cx="226901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spectrographe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92" y="5157110"/>
            <a:ext cx="1801902" cy="242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2567270" y="465328"/>
            <a:ext cx="5959288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pic>
        <p:nvPicPr>
          <p:cNvPr id="2" name="Image 1" descr="qso_cir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94" y="4306110"/>
            <a:ext cx="3267686" cy="3079897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7932174" y="6609241"/>
            <a:ext cx="271606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Source (QSO)</a:t>
            </a:r>
          </a:p>
        </p:txBody>
      </p:sp>
      <p:sp>
        <p:nvSpPr>
          <p:cNvPr id="40" name="Rectangle 39"/>
          <p:cNvSpPr/>
          <p:nvPr/>
        </p:nvSpPr>
        <p:spPr>
          <a:xfrm rot="16200000">
            <a:off x="7733783" y="4322298"/>
            <a:ext cx="2854915" cy="282254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" name="Chevron 3"/>
          <p:cNvSpPr/>
          <p:nvPr/>
        </p:nvSpPr>
        <p:spPr>
          <a:xfrm flipH="1">
            <a:off x="3870103" y="5959291"/>
            <a:ext cx="4191127" cy="260504"/>
          </a:xfrm>
          <a:prstGeom prst="chevr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6/30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0" name="Triangle isocèle 9"/>
          <p:cNvSpPr/>
          <p:nvPr/>
        </p:nvSpPr>
        <p:spPr>
          <a:xfrm rot="9962166">
            <a:off x="2005686" y="5296232"/>
            <a:ext cx="1422052" cy="1158550"/>
          </a:xfrm>
          <a:prstGeom prst="triangle">
            <a:avLst/>
          </a:prstGeom>
          <a:solidFill>
            <a:schemeClr val="bg1"/>
          </a:solidFill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>
              <a:rot lat="1200000" lon="1800000" rev="2880000"/>
            </a:camera>
            <a:lightRig rig="soft" dir="t">
              <a:rot lat="0" lon="0" rev="5640000"/>
            </a:lightRig>
          </a:scene3d>
          <a:sp3d extrusionH="762000" contourW="12700" prstMaterial="translucentPowder">
            <a:extrusionClr>
              <a:schemeClr val="bg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spcCol="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05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787864" y="3303773"/>
            <a:ext cx="1357342" cy="7189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3801396" y="6615243"/>
            <a:ext cx="458689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Milieu Diffusif  (MIG)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406696" y="6609241"/>
            <a:ext cx="226901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spectrographe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2567270" y="465328"/>
            <a:ext cx="5959288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pic>
        <p:nvPicPr>
          <p:cNvPr id="2" name="Image 1" descr="qso_cir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94" y="4306110"/>
            <a:ext cx="3267686" cy="3079897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7932174" y="6609241"/>
            <a:ext cx="271606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Source (QSO)</a:t>
            </a:r>
          </a:p>
        </p:txBody>
      </p:sp>
      <p:sp>
        <p:nvSpPr>
          <p:cNvPr id="4" name="Chevron 3"/>
          <p:cNvSpPr/>
          <p:nvPr/>
        </p:nvSpPr>
        <p:spPr>
          <a:xfrm flipH="1">
            <a:off x="3870103" y="5959291"/>
            <a:ext cx="4191127" cy="260504"/>
          </a:xfrm>
          <a:prstGeom prst="chevr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6/30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0" name="Triangle isocèle 9"/>
          <p:cNvSpPr/>
          <p:nvPr/>
        </p:nvSpPr>
        <p:spPr>
          <a:xfrm rot="9962166">
            <a:off x="2005686" y="5296232"/>
            <a:ext cx="1422052" cy="1158550"/>
          </a:xfrm>
          <a:prstGeom prst="triangle">
            <a:avLst/>
          </a:prstGeom>
          <a:solidFill>
            <a:schemeClr val="bg1"/>
          </a:solidFill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>
              <a:rot lat="1200000" lon="1800000" rev="2880000"/>
            </a:camera>
            <a:lightRig rig="soft" dir="t">
              <a:rot lat="0" lon="0" rev="5640000"/>
            </a:lightRig>
          </a:scene3d>
          <a:sp3d extrusionH="762000" contourW="12700" prstMaterial="translucentPowder">
            <a:extrusionClr>
              <a:schemeClr val="bg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spcCol="0"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4778600" y="5655288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778600" y="458840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778600" y="417335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78600" y="3965825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820886" y="4354742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2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820887" y="3939693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3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820886" y="373568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4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5144998" y="5566348"/>
            <a:ext cx="188221" cy="177879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144998" y="4499460"/>
            <a:ext cx="188221" cy="177879"/>
          </a:xfrm>
          <a:prstGeom prst="ellipse">
            <a:avLst/>
          </a:prstGeom>
          <a:solidFill>
            <a:srgbClr val="AF0400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5239090" y="4677340"/>
            <a:ext cx="0" cy="889010"/>
          </a:xfrm>
          <a:prstGeom prst="line">
            <a:avLst/>
          </a:prstGeom>
          <a:ln w="25400">
            <a:solidFill>
              <a:srgbClr val="AF04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462951" y="4728604"/>
            <a:ext cx="2431622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transition Ly–</a:t>
            </a:r>
            <a:r>
              <a:rPr lang="fr-FR" dirty="0" smtClean="0"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820887" y="542163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1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92" y="5157110"/>
            <a:ext cx="1801902" cy="2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4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2567270" y="465328"/>
            <a:ext cx="5959288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16200000">
            <a:off x="3787864" y="3303773"/>
            <a:ext cx="1357342" cy="7189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/>
          <p:nvPr/>
        </p:nvCxnSpPr>
        <p:spPr>
          <a:xfrm>
            <a:off x="4778600" y="5655288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4778600" y="458840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4778600" y="4173350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4778600" y="3965825"/>
            <a:ext cx="909696" cy="0"/>
          </a:xfrm>
          <a:prstGeom prst="line">
            <a:avLst/>
          </a:prstGeom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820886" y="4354742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2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820887" y="3939693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3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820886" y="373568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4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5144998" y="5566348"/>
            <a:ext cx="188221" cy="177879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144998" y="4499460"/>
            <a:ext cx="188221" cy="177879"/>
          </a:xfrm>
          <a:prstGeom prst="ellipse">
            <a:avLst/>
          </a:prstGeom>
          <a:solidFill>
            <a:srgbClr val="AF0400"/>
          </a:solidFill>
          <a:ln w="38100" cmpd="sng"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5239090" y="4677340"/>
            <a:ext cx="0" cy="889010"/>
          </a:xfrm>
          <a:prstGeom prst="line">
            <a:avLst/>
          </a:prstGeom>
          <a:ln w="25400">
            <a:solidFill>
              <a:srgbClr val="AF04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5462951" y="4728604"/>
            <a:ext cx="2431622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transition Ly–</a:t>
            </a:r>
            <a:r>
              <a:rPr lang="fr-FR" dirty="0" smtClean="0"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10" name="Triangle isocèle 9"/>
          <p:cNvSpPr/>
          <p:nvPr/>
        </p:nvSpPr>
        <p:spPr>
          <a:xfrm rot="9962166">
            <a:off x="2005686" y="5296232"/>
            <a:ext cx="1422052" cy="1158550"/>
          </a:xfrm>
          <a:prstGeom prst="triangle">
            <a:avLst/>
          </a:prstGeom>
          <a:solidFill>
            <a:schemeClr val="bg1"/>
          </a:solidFill>
          <a:effectLst>
            <a:glow rad="101600">
              <a:schemeClr val="bg1">
                <a:alpha val="75000"/>
              </a:schemeClr>
            </a:glow>
          </a:effectLst>
          <a:scene3d>
            <a:camera prst="orthographicFront">
              <a:rot lat="1200000" lon="1800000" rev="2880000"/>
            </a:camera>
            <a:lightRig rig="soft" dir="t">
              <a:rot lat="0" lon="0" rev="5640000"/>
            </a:lightRig>
          </a:scene3d>
          <a:sp3d extrusionH="762000" contourW="12700" prstMaterial="translucentPowder">
            <a:extrusionClr>
              <a:schemeClr val="bg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spcCol="0" rtlCol="0" anchor="ctr"/>
          <a:lstStyle/>
          <a:p>
            <a:pPr algn="ctr"/>
            <a:endParaRPr lang="fr-FR"/>
          </a:p>
        </p:txBody>
      </p:sp>
      <p:pic>
        <p:nvPicPr>
          <p:cNvPr id="2" name="Image 1" descr="qso_cir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94" y="4306110"/>
            <a:ext cx="3267686" cy="3079897"/>
          </a:xfrm>
          <a:prstGeom prst="rect">
            <a:avLst/>
          </a:prstGeom>
        </p:spPr>
      </p:pic>
      <p:sp>
        <p:nvSpPr>
          <p:cNvPr id="4" name="Chevron 3"/>
          <p:cNvSpPr/>
          <p:nvPr/>
        </p:nvSpPr>
        <p:spPr>
          <a:xfrm flipH="1">
            <a:off x="3870103" y="5959291"/>
            <a:ext cx="4191127" cy="260504"/>
          </a:xfrm>
          <a:prstGeom prst="chevr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820887" y="5421630"/>
            <a:ext cx="957716" cy="4285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dirty="0" smtClean="0">
                <a:latin typeface="Superclarendon Light Italic"/>
                <a:cs typeface="Superclarendon Light Italic"/>
              </a:rPr>
              <a:t>n = 1</a:t>
            </a:r>
            <a:endParaRPr lang="fr-FR" dirty="0">
              <a:latin typeface="Superclarendon Light Italic"/>
              <a:cs typeface="Superclarendon Light Italic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932174" y="6609241"/>
            <a:ext cx="271606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Source (QSO)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801396" y="6615243"/>
            <a:ext cx="458689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Milieu Diffusif  (MIG)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406696" y="6609241"/>
            <a:ext cx="2269010" cy="38294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>
                <a:latin typeface="Superclarendon Bold"/>
                <a:cs typeface="Superclarendon Bold"/>
              </a:rPr>
              <a:t>spectrographe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7490" y="1030141"/>
            <a:ext cx="7065225" cy="2339898"/>
          </a:xfrm>
          <a:prstGeom prst="rect">
            <a:avLst/>
          </a:prstGeom>
          <a:blipFill rotWithShape="1">
            <a:blip r:embed="rId4">
              <a:alphaModFix amt="75000"/>
            </a:blip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205" y="781109"/>
            <a:ext cx="1341509" cy="24903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970" y="767830"/>
            <a:ext cx="1333524" cy="256579"/>
          </a:xfrm>
          <a:prstGeom prst="rect">
            <a:avLst/>
          </a:prstGeom>
        </p:spPr>
      </p:pic>
      <p:cxnSp>
        <p:nvCxnSpPr>
          <p:cNvPr id="47" name="Connecteur droit 46"/>
          <p:cNvCxnSpPr/>
          <p:nvPr/>
        </p:nvCxnSpPr>
        <p:spPr>
          <a:xfrm flipV="1">
            <a:off x="6954203" y="1207042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V="1">
            <a:off x="4835122" y="1532365"/>
            <a:ext cx="0" cy="982625"/>
          </a:xfrm>
          <a:prstGeom prst="line">
            <a:avLst/>
          </a:prstGeom>
          <a:ln w="19050" cmpd="sng">
            <a:solidFill>
              <a:srgbClr val="BB6F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4835122" y="1651041"/>
            <a:ext cx="2086184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7580" y="2572303"/>
            <a:ext cx="75084" cy="549384"/>
          </a:xfrm>
          <a:prstGeom prst="rect">
            <a:avLst/>
          </a:prstGeom>
          <a:solidFill>
            <a:srgbClr val="BB6F9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76" tIns="45736" rIns="91476" bIns="45736" rtlCol="0" anchor="ctr"/>
          <a:lstStyle/>
          <a:p>
            <a:pPr algn="ctr"/>
            <a:endParaRPr lang="fr-FR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706" y="1269340"/>
            <a:ext cx="260823" cy="23902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505" y="1314156"/>
            <a:ext cx="150171" cy="194206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2595" y="3436256"/>
            <a:ext cx="557742" cy="351398"/>
          </a:xfrm>
          <a:prstGeom prst="rect">
            <a:avLst/>
          </a:prstGeom>
        </p:spPr>
      </p:pic>
      <p:cxnSp>
        <p:nvCxnSpPr>
          <p:cNvPr id="54" name="Connecteur droit 53"/>
          <p:cNvCxnSpPr/>
          <p:nvPr/>
        </p:nvCxnSpPr>
        <p:spPr>
          <a:xfrm flipV="1">
            <a:off x="3754218" y="1030142"/>
            <a:ext cx="0" cy="2091546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cxnSp>
        <p:nvCxnSpPr>
          <p:cNvPr id="57" name="Connecteur droit 56"/>
          <p:cNvCxnSpPr/>
          <p:nvPr/>
        </p:nvCxnSpPr>
        <p:spPr>
          <a:xfrm flipH="1" flipV="1">
            <a:off x="676224" y="3370039"/>
            <a:ext cx="1712309" cy="2574482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V="1">
            <a:off x="2515013" y="3370039"/>
            <a:ext cx="1748766" cy="228525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7355437" y="1351665"/>
            <a:ext cx="3334795" cy="98250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décalage spectral</a:t>
            </a:r>
          </a:p>
          <a:p>
            <a:pPr algn="ctr"/>
            <a:endParaRPr lang="fr-FR" sz="1600" dirty="0">
              <a:latin typeface="Superclarendon Light"/>
              <a:cs typeface="Superclarendon Light"/>
            </a:endParaRPr>
          </a:p>
          <a:p>
            <a:pPr algn="ctr"/>
            <a:endParaRPr lang="fr-FR" sz="900" dirty="0">
              <a:latin typeface="Superclarendon Light"/>
              <a:cs typeface="Superclarendon Light"/>
            </a:endParaRPr>
          </a:p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position</a:t>
            </a:r>
            <a:endParaRPr lang="fr-FR" dirty="0" smtClean="0">
              <a:latin typeface="Symbol" charset="2"/>
              <a:cs typeface="Symbol" charset="2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3379" y="1745841"/>
            <a:ext cx="487232" cy="206209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174" y="2653850"/>
            <a:ext cx="2136066" cy="597080"/>
          </a:xfrm>
          <a:prstGeom prst="rect">
            <a:avLst/>
          </a:prstGeom>
        </p:spPr>
      </p:pic>
      <p:sp>
        <p:nvSpPr>
          <p:cNvPr id="65" name="Rectangle à coins arrondis 64"/>
          <p:cNvSpPr/>
          <p:nvPr/>
        </p:nvSpPr>
        <p:spPr>
          <a:xfrm>
            <a:off x="7737641" y="2523223"/>
            <a:ext cx="2470360" cy="8519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6/30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25" y="1221187"/>
            <a:ext cx="1941658" cy="284344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8592" y="5157110"/>
            <a:ext cx="1801902" cy="2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5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1966402" y="1066196"/>
            <a:ext cx="7161024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337490" y="1030141"/>
            <a:ext cx="7065225" cy="2339898"/>
          </a:xfrm>
          <a:prstGeom prst="rect">
            <a:avLst/>
          </a:prstGeom>
          <a:blipFill rotWithShape="1">
            <a:blip r:embed="rId3">
              <a:alphaModFix amt="75000"/>
            </a:blip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05" y="781109"/>
            <a:ext cx="1341509" cy="24903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70" y="767830"/>
            <a:ext cx="1333524" cy="256579"/>
          </a:xfrm>
          <a:prstGeom prst="rect">
            <a:avLst/>
          </a:prstGeom>
        </p:spPr>
      </p:pic>
      <p:cxnSp>
        <p:nvCxnSpPr>
          <p:cNvPr id="47" name="Connecteur droit 46"/>
          <p:cNvCxnSpPr/>
          <p:nvPr/>
        </p:nvCxnSpPr>
        <p:spPr>
          <a:xfrm flipV="1">
            <a:off x="6954203" y="1207042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7580" y="2572303"/>
            <a:ext cx="75084" cy="549384"/>
          </a:xfrm>
          <a:prstGeom prst="rect">
            <a:avLst/>
          </a:prstGeom>
          <a:solidFill>
            <a:srgbClr val="BB6F9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76" tIns="45736" rIns="91476" bIns="45736" rtlCol="0" anchor="ctr"/>
          <a:lstStyle/>
          <a:p>
            <a:pPr algn="ctr"/>
            <a:endParaRPr lang="fr-FR"/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595" y="3436256"/>
            <a:ext cx="557742" cy="351398"/>
          </a:xfrm>
          <a:prstGeom prst="rect">
            <a:avLst/>
          </a:prstGeom>
        </p:spPr>
      </p:pic>
      <p:cxnSp>
        <p:nvCxnSpPr>
          <p:cNvPr id="54" name="Connecteur droit 53"/>
          <p:cNvCxnSpPr/>
          <p:nvPr/>
        </p:nvCxnSpPr>
        <p:spPr>
          <a:xfrm flipV="1">
            <a:off x="3754218" y="1030142"/>
            <a:ext cx="0" cy="2091546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24" y="1258140"/>
            <a:ext cx="1233370" cy="248756"/>
          </a:xfrm>
          <a:prstGeom prst="rect">
            <a:avLst/>
          </a:prstGeom>
        </p:spPr>
      </p:pic>
      <p:sp>
        <p:nvSpPr>
          <p:cNvPr id="56" name="ZoneTexte 55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6787808" y="966810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Lyazoom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5624" r="30493" b="27524"/>
          <a:stretch/>
        </p:blipFill>
        <p:spPr>
          <a:xfrm>
            <a:off x="7739608" y="1016251"/>
            <a:ext cx="2408518" cy="2257028"/>
          </a:xfrm>
          <a:prstGeom prst="ellipse">
            <a:avLst/>
          </a:prstGeom>
        </p:spPr>
      </p:pic>
      <p:sp>
        <p:nvSpPr>
          <p:cNvPr id="66" name="Ellipse 65"/>
          <p:cNvSpPr/>
          <p:nvPr/>
        </p:nvSpPr>
        <p:spPr>
          <a:xfrm>
            <a:off x="7631578" y="784177"/>
            <a:ext cx="2633817" cy="24891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67" name="Forme libre 66"/>
          <p:cNvSpPr/>
          <p:nvPr/>
        </p:nvSpPr>
        <p:spPr>
          <a:xfrm>
            <a:off x="7815897" y="1440271"/>
            <a:ext cx="2235655" cy="98018"/>
          </a:xfrm>
          <a:custGeom>
            <a:avLst/>
            <a:gdLst>
              <a:gd name="connsiteX0" fmla="*/ 0 w 1699173"/>
              <a:gd name="connsiteY0" fmla="*/ 8759 h 78828"/>
              <a:gd name="connsiteX1" fmla="*/ 96345 w 1699173"/>
              <a:gd name="connsiteY1" fmla="*/ 17518 h 78828"/>
              <a:gd name="connsiteX2" fmla="*/ 122621 w 1699173"/>
              <a:gd name="connsiteY2" fmla="*/ 26276 h 78828"/>
              <a:gd name="connsiteX3" fmla="*/ 157656 w 1699173"/>
              <a:gd name="connsiteY3" fmla="*/ 35035 h 78828"/>
              <a:gd name="connsiteX4" fmla="*/ 210207 w 1699173"/>
              <a:gd name="connsiteY4" fmla="*/ 26276 h 78828"/>
              <a:gd name="connsiteX5" fmla="*/ 306552 w 1699173"/>
              <a:gd name="connsiteY5" fmla="*/ 0 h 78828"/>
              <a:gd name="connsiteX6" fmla="*/ 402897 w 1699173"/>
              <a:gd name="connsiteY6" fmla="*/ 8759 h 78828"/>
              <a:gd name="connsiteX7" fmla="*/ 508000 w 1699173"/>
              <a:gd name="connsiteY7" fmla="*/ 35035 h 78828"/>
              <a:gd name="connsiteX8" fmla="*/ 735724 w 1699173"/>
              <a:gd name="connsiteY8" fmla="*/ 43793 h 78828"/>
              <a:gd name="connsiteX9" fmla="*/ 753242 w 1699173"/>
              <a:gd name="connsiteY9" fmla="*/ 61311 h 78828"/>
              <a:gd name="connsiteX10" fmla="*/ 805793 w 1699173"/>
              <a:gd name="connsiteY10" fmla="*/ 78828 h 78828"/>
              <a:gd name="connsiteX11" fmla="*/ 998483 w 1699173"/>
              <a:gd name="connsiteY11" fmla="*/ 70069 h 78828"/>
              <a:gd name="connsiteX12" fmla="*/ 1024759 w 1699173"/>
              <a:gd name="connsiteY12" fmla="*/ 61311 h 78828"/>
              <a:gd name="connsiteX13" fmla="*/ 1094828 w 1699173"/>
              <a:gd name="connsiteY13" fmla="*/ 43793 h 78828"/>
              <a:gd name="connsiteX14" fmla="*/ 1138621 w 1699173"/>
              <a:gd name="connsiteY14" fmla="*/ 52552 h 78828"/>
              <a:gd name="connsiteX15" fmla="*/ 1173656 w 1699173"/>
              <a:gd name="connsiteY15" fmla="*/ 61311 h 78828"/>
              <a:gd name="connsiteX16" fmla="*/ 1392621 w 1699173"/>
              <a:gd name="connsiteY16" fmla="*/ 43793 h 78828"/>
              <a:gd name="connsiteX17" fmla="*/ 1637862 w 1699173"/>
              <a:gd name="connsiteY17" fmla="*/ 43793 h 78828"/>
              <a:gd name="connsiteX18" fmla="*/ 1699173 w 1699173"/>
              <a:gd name="connsiteY18" fmla="*/ 43793 h 7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99173" h="78828">
                <a:moveTo>
                  <a:pt x="0" y="8759"/>
                </a:moveTo>
                <a:cubicBezTo>
                  <a:pt x="32115" y="11679"/>
                  <a:pt x="64422" y="12958"/>
                  <a:pt x="96345" y="17518"/>
                </a:cubicBezTo>
                <a:cubicBezTo>
                  <a:pt x="105485" y="18824"/>
                  <a:pt x="113744" y="23740"/>
                  <a:pt x="122621" y="26276"/>
                </a:cubicBezTo>
                <a:cubicBezTo>
                  <a:pt x="134196" y="29583"/>
                  <a:pt x="145978" y="32115"/>
                  <a:pt x="157656" y="35035"/>
                </a:cubicBezTo>
                <a:cubicBezTo>
                  <a:pt x="175173" y="32115"/>
                  <a:pt x="192843" y="29997"/>
                  <a:pt x="210207" y="26276"/>
                </a:cubicBezTo>
                <a:cubicBezTo>
                  <a:pt x="265531" y="14421"/>
                  <a:pt x="266526" y="13343"/>
                  <a:pt x="306552" y="0"/>
                </a:cubicBezTo>
                <a:cubicBezTo>
                  <a:pt x="338667" y="2920"/>
                  <a:pt x="371140" y="3155"/>
                  <a:pt x="402897" y="8759"/>
                </a:cubicBezTo>
                <a:cubicBezTo>
                  <a:pt x="500554" y="25993"/>
                  <a:pt x="410059" y="28914"/>
                  <a:pt x="508000" y="35035"/>
                </a:cubicBezTo>
                <a:cubicBezTo>
                  <a:pt x="583816" y="39773"/>
                  <a:pt x="659816" y="40874"/>
                  <a:pt x="735724" y="43793"/>
                </a:cubicBezTo>
                <a:cubicBezTo>
                  <a:pt x="741563" y="49632"/>
                  <a:pt x="745856" y="57618"/>
                  <a:pt x="753242" y="61311"/>
                </a:cubicBezTo>
                <a:cubicBezTo>
                  <a:pt x="769757" y="69569"/>
                  <a:pt x="805793" y="78828"/>
                  <a:pt x="805793" y="78828"/>
                </a:cubicBezTo>
                <a:cubicBezTo>
                  <a:pt x="870023" y="75908"/>
                  <a:pt x="934391" y="75196"/>
                  <a:pt x="998483" y="70069"/>
                </a:cubicBezTo>
                <a:cubicBezTo>
                  <a:pt x="1007686" y="69333"/>
                  <a:pt x="1015852" y="63740"/>
                  <a:pt x="1024759" y="61311"/>
                </a:cubicBezTo>
                <a:cubicBezTo>
                  <a:pt x="1047986" y="54976"/>
                  <a:pt x="1094828" y="43793"/>
                  <a:pt x="1094828" y="43793"/>
                </a:cubicBezTo>
                <a:cubicBezTo>
                  <a:pt x="1109426" y="46713"/>
                  <a:pt x="1124089" y="49322"/>
                  <a:pt x="1138621" y="52552"/>
                </a:cubicBezTo>
                <a:cubicBezTo>
                  <a:pt x="1150372" y="55163"/>
                  <a:pt x="1161618" y="61311"/>
                  <a:pt x="1173656" y="61311"/>
                </a:cubicBezTo>
                <a:cubicBezTo>
                  <a:pt x="1246509" y="61311"/>
                  <a:pt x="1320187" y="51842"/>
                  <a:pt x="1392621" y="43793"/>
                </a:cubicBezTo>
                <a:cubicBezTo>
                  <a:pt x="1488888" y="11706"/>
                  <a:pt x="1404195" y="36491"/>
                  <a:pt x="1637862" y="43793"/>
                </a:cubicBezTo>
                <a:cubicBezTo>
                  <a:pt x="1658289" y="44431"/>
                  <a:pt x="1678736" y="43793"/>
                  <a:pt x="1699173" y="43793"/>
                </a:cubicBezTo>
              </a:path>
            </a:pathLst>
          </a:custGeom>
          <a:ln>
            <a:gradFill flip="none" rotWithShape="1">
              <a:gsLst>
                <a:gs pos="0">
                  <a:srgbClr val="BB6F96">
                    <a:alpha val="0"/>
                  </a:srgbClr>
                </a:gs>
                <a:gs pos="100000">
                  <a:srgbClr val="BB6F96">
                    <a:alpha val="0"/>
                  </a:srgbClr>
                </a:gs>
                <a:gs pos="5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8714117" y="1546537"/>
            <a:ext cx="1" cy="157480"/>
          </a:xfrm>
          <a:prstGeom prst="line">
            <a:avLst/>
          </a:prstGeom>
          <a:ln w="19050" cmpd="sng">
            <a:solidFill>
              <a:srgbClr val="BB6F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8820260" y="2976310"/>
            <a:ext cx="1633436" cy="0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67" idx="9"/>
          </p:cNvCxnSpPr>
          <p:nvPr/>
        </p:nvCxnSpPr>
        <p:spPr>
          <a:xfrm>
            <a:off x="8806961" y="1516508"/>
            <a:ext cx="1646736" cy="32493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10453693" y="1519217"/>
            <a:ext cx="0" cy="142977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50" idx="2"/>
          </p:cNvCxnSpPr>
          <p:nvPr/>
        </p:nvCxnSpPr>
        <p:spPr>
          <a:xfrm>
            <a:off x="4835122" y="3121687"/>
            <a:ext cx="4184481" cy="151592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0" idx="0"/>
          </p:cNvCxnSpPr>
          <p:nvPr/>
        </p:nvCxnSpPr>
        <p:spPr>
          <a:xfrm flipV="1">
            <a:off x="4835122" y="953853"/>
            <a:ext cx="3459158" cy="1618450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7739608" y="3440684"/>
            <a:ext cx="2580399" cy="98250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déficit</a:t>
            </a:r>
          </a:p>
          <a:p>
            <a:pPr algn="ctr"/>
            <a:endParaRPr lang="fr-FR" sz="1600" dirty="0">
              <a:latin typeface="Superclarendon Light"/>
              <a:cs typeface="Superclarendon Light"/>
            </a:endParaRPr>
          </a:p>
          <a:p>
            <a:pPr algn="ctr"/>
            <a:endParaRPr lang="fr-FR" sz="900" dirty="0">
              <a:latin typeface="Superclarendon Light"/>
              <a:cs typeface="Superclarendon Light"/>
            </a:endParaRPr>
          </a:p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densité</a:t>
            </a:r>
            <a:endParaRPr lang="fr-FR" dirty="0" smtClean="0">
              <a:latin typeface="Symbol" charset="2"/>
              <a:cs typeface="Symbol" charset="2"/>
            </a:endParaRPr>
          </a:p>
        </p:txBody>
      </p:sp>
      <p:pic>
        <p:nvPicPr>
          <p:cNvPr id="76" name="Imag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980" y="4814798"/>
            <a:ext cx="890846" cy="341761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0260" y="3822464"/>
            <a:ext cx="487232" cy="206209"/>
          </a:xfrm>
          <a:prstGeom prst="rect">
            <a:avLst/>
          </a:prstGeom>
        </p:spPr>
      </p:pic>
      <p:sp>
        <p:nvSpPr>
          <p:cNvPr id="78" name="Rectangle à coins arrondis 77"/>
          <p:cNvSpPr/>
          <p:nvPr/>
        </p:nvSpPr>
        <p:spPr>
          <a:xfrm>
            <a:off x="8167376" y="4535248"/>
            <a:ext cx="1670400" cy="851997"/>
          </a:xfrm>
          <a:prstGeom prst="roundRect">
            <a:avLst>
              <a:gd name="adj" fmla="val 25490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9" name="Forme libre 78"/>
          <p:cNvSpPr/>
          <p:nvPr/>
        </p:nvSpPr>
        <p:spPr>
          <a:xfrm>
            <a:off x="3754218" y="1773527"/>
            <a:ext cx="3038665" cy="831520"/>
          </a:xfrm>
          <a:custGeom>
            <a:avLst/>
            <a:gdLst>
              <a:gd name="connsiteX0" fmla="*/ 0 w 2172138"/>
              <a:gd name="connsiteY0" fmla="*/ 341657 h 595657"/>
              <a:gd name="connsiteX1" fmla="*/ 43794 w 2172138"/>
              <a:gd name="connsiteY1" fmla="*/ 367933 h 595657"/>
              <a:gd name="connsiteX2" fmla="*/ 78828 w 2172138"/>
              <a:gd name="connsiteY2" fmla="*/ 420485 h 595657"/>
              <a:gd name="connsiteX3" fmla="*/ 87587 w 2172138"/>
              <a:gd name="connsiteY3" fmla="*/ 446761 h 595657"/>
              <a:gd name="connsiteX4" fmla="*/ 166414 w 2172138"/>
              <a:gd name="connsiteY4" fmla="*/ 481795 h 595657"/>
              <a:gd name="connsiteX5" fmla="*/ 394138 w 2172138"/>
              <a:gd name="connsiteY5" fmla="*/ 499312 h 595657"/>
              <a:gd name="connsiteX6" fmla="*/ 525518 w 2172138"/>
              <a:gd name="connsiteY6" fmla="*/ 534347 h 595657"/>
              <a:gd name="connsiteX7" fmla="*/ 551794 w 2172138"/>
              <a:gd name="connsiteY7" fmla="*/ 543105 h 595657"/>
              <a:gd name="connsiteX8" fmla="*/ 578069 w 2172138"/>
              <a:gd name="connsiteY8" fmla="*/ 551864 h 595657"/>
              <a:gd name="connsiteX9" fmla="*/ 753242 w 2172138"/>
              <a:gd name="connsiteY9" fmla="*/ 560623 h 595657"/>
              <a:gd name="connsiteX10" fmla="*/ 867104 w 2172138"/>
              <a:gd name="connsiteY10" fmla="*/ 578140 h 595657"/>
              <a:gd name="connsiteX11" fmla="*/ 1016000 w 2172138"/>
              <a:gd name="connsiteY11" fmla="*/ 595657 h 595657"/>
              <a:gd name="connsiteX12" fmla="*/ 1094828 w 2172138"/>
              <a:gd name="connsiteY12" fmla="*/ 586898 h 595657"/>
              <a:gd name="connsiteX13" fmla="*/ 1121104 w 2172138"/>
              <a:gd name="connsiteY13" fmla="*/ 578140 h 595657"/>
              <a:gd name="connsiteX14" fmla="*/ 1199931 w 2172138"/>
              <a:gd name="connsiteY14" fmla="*/ 569381 h 595657"/>
              <a:gd name="connsiteX15" fmla="*/ 1375104 w 2172138"/>
              <a:gd name="connsiteY15" fmla="*/ 578140 h 595657"/>
              <a:gd name="connsiteX16" fmla="*/ 1401380 w 2172138"/>
              <a:gd name="connsiteY16" fmla="*/ 586898 h 595657"/>
              <a:gd name="connsiteX17" fmla="*/ 1576552 w 2172138"/>
              <a:gd name="connsiteY17" fmla="*/ 578140 h 595657"/>
              <a:gd name="connsiteX18" fmla="*/ 1672897 w 2172138"/>
              <a:gd name="connsiteY18" fmla="*/ 551864 h 595657"/>
              <a:gd name="connsiteX19" fmla="*/ 1707931 w 2172138"/>
              <a:gd name="connsiteY19" fmla="*/ 543105 h 595657"/>
              <a:gd name="connsiteX20" fmla="*/ 1786759 w 2172138"/>
              <a:gd name="connsiteY20" fmla="*/ 516830 h 595657"/>
              <a:gd name="connsiteX21" fmla="*/ 1813035 w 2172138"/>
              <a:gd name="connsiteY21" fmla="*/ 508071 h 595657"/>
              <a:gd name="connsiteX22" fmla="*/ 1839311 w 2172138"/>
              <a:gd name="connsiteY22" fmla="*/ 499312 h 595657"/>
              <a:gd name="connsiteX23" fmla="*/ 1926897 w 2172138"/>
              <a:gd name="connsiteY23" fmla="*/ 473036 h 595657"/>
              <a:gd name="connsiteX24" fmla="*/ 1953173 w 2172138"/>
              <a:gd name="connsiteY24" fmla="*/ 455519 h 595657"/>
              <a:gd name="connsiteX25" fmla="*/ 1961931 w 2172138"/>
              <a:gd name="connsiteY25" fmla="*/ 429243 h 595657"/>
              <a:gd name="connsiteX26" fmla="*/ 1988207 w 2172138"/>
              <a:gd name="connsiteY26" fmla="*/ 420485 h 595657"/>
              <a:gd name="connsiteX27" fmla="*/ 2005725 w 2172138"/>
              <a:gd name="connsiteY27" fmla="*/ 402967 h 595657"/>
              <a:gd name="connsiteX28" fmla="*/ 2023242 w 2172138"/>
              <a:gd name="connsiteY28" fmla="*/ 350416 h 595657"/>
              <a:gd name="connsiteX29" fmla="*/ 2032000 w 2172138"/>
              <a:gd name="connsiteY29" fmla="*/ 324140 h 595657"/>
              <a:gd name="connsiteX30" fmla="*/ 2049518 w 2172138"/>
              <a:gd name="connsiteY30" fmla="*/ 306623 h 595657"/>
              <a:gd name="connsiteX31" fmla="*/ 2067035 w 2172138"/>
              <a:gd name="connsiteY31" fmla="*/ 245312 h 595657"/>
              <a:gd name="connsiteX32" fmla="*/ 2084552 w 2172138"/>
              <a:gd name="connsiteY32" fmla="*/ 192761 h 595657"/>
              <a:gd name="connsiteX33" fmla="*/ 2093311 w 2172138"/>
              <a:gd name="connsiteY33" fmla="*/ 166485 h 595657"/>
              <a:gd name="connsiteX34" fmla="*/ 2128345 w 2172138"/>
              <a:gd name="connsiteY34" fmla="*/ 122692 h 595657"/>
              <a:gd name="connsiteX35" fmla="*/ 2154621 w 2172138"/>
              <a:gd name="connsiteY35" fmla="*/ 26347 h 595657"/>
              <a:gd name="connsiteX36" fmla="*/ 2172138 w 2172138"/>
              <a:gd name="connsiteY36" fmla="*/ 71 h 5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2138" h="595657">
                <a:moveTo>
                  <a:pt x="0" y="341657"/>
                </a:moveTo>
                <a:cubicBezTo>
                  <a:pt x="14598" y="350416"/>
                  <a:pt x="31756" y="355895"/>
                  <a:pt x="43794" y="367933"/>
                </a:cubicBezTo>
                <a:cubicBezTo>
                  <a:pt x="58681" y="382820"/>
                  <a:pt x="72170" y="400512"/>
                  <a:pt x="78828" y="420485"/>
                </a:cubicBezTo>
                <a:cubicBezTo>
                  <a:pt x="81748" y="429244"/>
                  <a:pt x="81820" y="439552"/>
                  <a:pt x="87587" y="446761"/>
                </a:cubicBezTo>
                <a:cubicBezTo>
                  <a:pt x="100619" y="463052"/>
                  <a:pt x="154056" y="481068"/>
                  <a:pt x="166414" y="481795"/>
                </a:cubicBezTo>
                <a:cubicBezTo>
                  <a:pt x="341703" y="492107"/>
                  <a:pt x="265897" y="485064"/>
                  <a:pt x="394138" y="499312"/>
                </a:cubicBezTo>
                <a:cubicBezTo>
                  <a:pt x="490998" y="520837"/>
                  <a:pt x="447426" y="508317"/>
                  <a:pt x="525518" y="534347"/>
                </a:cubicBezTo>
                <a:lnTo>
                  <a:pt x="551794" y="543105"/>
                </a:lnTo>
                <a:cubicBezTo>
                  <a:pt x="560552" y="546024"/>
                  <a:pt x="568848" y="551403"/>
                  <a:pt x="578069" y="551864"/>
                </a:cubicBezTo>
                <a:lnTo>
                  <a:pt x="753242" y="560623"/>
                </a:lnTo>
                <a:cubicBezTo>
                  <a:pt x="815964" y="576303"/>
                  <a:pt x="771833" y="566932"/>
                  <a:pt x="867104" y="578140"/>
                </a:cubicBezTo>
                <a:cubicBezTo>
                  <a:pt x="1071770" y="602218"/>
                  <a:pt x="792067" y="570774"/>
                  <a:pt x="1016000" y="595657"/>
                </a:cubicBezTo>
                <a:cubicBezTo>
                  <a:pt x="1042276" y="592737"/>
                  <a:pt x="1068750" y="591244"/>
                  <a:pt x="1094828" y="586898"/>
                </a:cubicBezTo>
                <a:cubicBezTo>
                  <a:pt x="1103935" y="585380"/>
                  <a:pt x="1111997" y="579658"/>
                  <a:pt x="1121104" y="578140"/>
                </a:cubicBezTo>
                <a:cubicBezTo>
                  <a:pt x="1147182" y="573794"/>
                  <a:pt x="1173655" y="572301"/>
                  <a:pt x="1199931" y="569381"/>
                </a:cubicBezTo>
                <a:cubicBezTo>
                  <a:pt x="1258322" y="572301"/>
                  <a:pt x="1316860" y="573075"/>
                  <a:pt x="1375104" y="578140"/>
                </a:cubicBezTo>
                <a:cubicBezTo>
                  <a:pt x="1384302" y="578940"/>
                  <a:pt x="1392148" y="586898"/>
                  <a:pt x="1401380" y="586898"/>
                </a:cubicBezTo>
                <a:cubicBezTo>
                  <a:pt x="1459844" y="586898"/>
                  <a:pt x="1518161" y="581059"/>
                  <a:pt x="1576552" y="578140"/>
                </a:cubicBezTo>
                <a:cubicBezTo>
                  <a:pt x="1625670" y="561767"/>
                  <a:pt x="1593866" y="571622"/>
                  <a:pt x="1672897" y="551864"/>
                </a:cubicBezTo>
                <a:cubicBezTo>
                  <a:pt x="1684575" y="548944"/>
                  <a:pt x="1696511" y="546912"/>
                  <a:pt x="1707931" y="543105"/>
                </a:cubicBezTo>
                <a:lnTo>
                  <a:pt x="1786759" y="516830"/>
                </a:lnTo>
                <a:lnTo>
                  <a:pt x="1813035" y="508071"/>
                </a:lnTo>
                <a:cubicBezTo>
                  <a:pt x="1821794" y="505151"/>
                  <a:pt x="1830354" y="501551"/>
                  <a:pt x="1839311" y="499312"/>
                </a:cubicBezTo>
                <a:cubicBezTo>
                  <a:pt x="1858899" y="494415"/>
                  <a:pt x="1914099" y="481568"/>
                  <a:pt x="1926897" y="473036"/>
                </a:cubicBezTo>
                <a:lnTo>
                  <a:pt x="1953173" y="455519"/>
                </a:lnTo>
                <a:cubicBezTo>
                  <a:pt x="1956092" y="446760"/>
                  <a:pt x="1955403" y="435771"/>
                  <a:pt x="1961931" y="429243"/>
                </a:cubicBezTo>
                <a:cubicBezTo>
                  <a:pt x="1968459" y="422715"/>
                  <a:pt x="1980290" y="425235"/>
                  <a:pt x="1988207" y="420485"/>
                </a:cubicBezTo>
                <a:cubicBezTo>
                  <a:pt x="1995288" y="416236"/>
                  <a:pt x="1999886" y="408806"/>
                  <a:pt x="2005725" y="402967"/>
                </a:cubicBezTo>
                <a:lnTo>
                  <a:pt x="2023242" y="350416"/>
                </a:lnTo>
                <a:cubicBezTo>
                  <a:pt x="2026161" y="341657"/>
                  <a:pt x="2025472" y="330668"/>
                  <a:pt x="2032000" y="324140"/>
                </a:cubicBezTo>
                <a:lnTo>
                  <a:pt x="2049518" y="306623"/>
                </a:lnTo>
                <a:cubicBezTo>
                  <a:pt x="2078963" y="218281"/>
                  <a:pt x="2034026" y="355340"/>
                  <a:pt x="2067035" y="245312"/>
                </a:cubicBezTo>
                <a:cubicBezTo>
                  <a:pt x="2072341" y="227626"/>
                  <a:pt x="2078713" y="210278"/>
                  <a:pt x="2084552" y="192761"/>
                </a:cubicBezTo>
                <a:cubicBezTo>
                  <a:pt x="2087472" y="184002"/>
                  <a:pt x="2086783" y="173014"/>
                  <a:pt x="2093311" y="166485"/>
                </a:cubicBezTo>
                <a:cubicBezTo>
                  <a:pt x="2118271" y="141524"/>
                  <a:pt x="2106247" y="155838"/>
                  <a:pt x="2128345" y="122692"/>
                </a:cubicBezTo>
                <a:cubicBezTo>
                  <a:pt x="2140725" y="60794"/>
                  <a:pt x="2132397" y="93019"/>
                  <a:pt x="2154621" y="26347"/>
                </a:cubicBezTo>
                <a:cubicBezTo>
                  <a:pt x="2164303" y="-2699"/>
                  <a:pt x="2154148" y="71"/>
                  <a:pt x="2172138" y="71"/>
                </a:cubicBezTo>
              </a:path>
            </a:pathLst>
          </a:custGeom>
          <a:ln w="38100">
            <a:solidFill>
              <a:srgbClr val="BB6F9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7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2649" y="2136087"/>
            <a:ext cx="293014" cy="209296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7773" y="1194085"/>
            <a:ext cx="293014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1966402" y="1066196"/>
            <a:ext cx="7161024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7/30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7490" y="1030141"/>
            <a:ext cx="7065225" cy="2339898"/>
          </a:xfrm>
          <a:prstGeom prst="rect">
            <a:avLst/>
          </a:prstGeom>
          <a:blipFill rotWithShape="1">
            <a:blip r:embed="rId3">
              <a:alphaModFix amt="75000"/>
            </a:blip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05" y="781109"/>
            <a:ext cx="1341509" cy="24903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70" y="767830"/>
            <a:ext cx="1333524" cy="256579"/>
          </a:xfrm>
          <a:prstGeom prst="rect">
            <a:avLst/>
          </a:prstGeom>
        </p:spPr>
      </p:pic>
      <p:cxnSp>
        <p:nvCxnSpPr>
          <p:cNvPr id="47" name="Connecteur droit 46"/>
          <p:cNvCxnSpPr/>
          <p:nvPr/>
        </p:nvCxnSpPr>
        <p:spPr>
          <a:xfrm flipV="1">
            <a:off x="6954203" y="1207042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7580" y="2572303"/>
            <a:ext cx="75084" cy="549384"/>
          </a:xfrm>
          <a:prstGeom prst="rect">
            <a:avLst/>
          </a:prstGeom>
          <a:solidFill>
            <a:srgbClr val="BB6F9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76" tIns="45736" rIns="91476" bIns="45736" rtlCol="0" anchor="ctr"/>
          <a:lstStyle/>
          <a:p>
            <a:pPr algn="ctr"/>
            <a:endParaRPr lang="fr-FR"/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595" y="3436256"/>
            <a:ext cx="557742" cy="351398"/>
          </a:xfrm>
          <a:prstGeom prst="rect">
            <a:avLst/>
          </a:prstGeom>
        </p:spPr>
      </p:pic>
      <p:cxnSp>
        <p:nvCxnSpPr>
          <p:cNvPr id="54" name="Connecteur droit 53"/>
          <p:cNvCxnSpPr/>
          <p:nvPr/>
        </p:nvCxnSpPr>
        <p:spPr>
          <a:xfrm flipV="1">
            <a:off x="3754218" y="1030142"/>
            <a:ext cx="0" cy="2091546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24" y="1258140"/>
            <a:ext cx="1233370" cy="248756"/>
          </a:xfrm>
          <a:prstGeom prst="rect">
            <a:avLst/>
          </a:prstGeom>
        </p:spPr>
      </p:pic>
      <p:sp>
        <p:nvSpPr>
          <p:cNvPr id="56" name="ZoneTexte 55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6787808" y="966810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Lyazoom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5624" r="30493" b="27524"/>
          <a:stretch/>
        </p:blipFill>
        <p:spPr>
          <a:xfrm>
            <a:off x="7739608" y="1016251"/>
            <a:ext cx="2408518" cy="2257028"/>
          </a:xfrm>
          <a:prstGeom prst="ellipse">
            <a:avLst/>
          </a:prstGeom>
        </p:spPr>
      </p:pic>
      <p:sp>
        <p:nvSpPr>
          <p:cNvPr id="66" name="Ellipse 65"/>
          <p:cNvSpPr/>
          <p:nvPr/>
        </p:nvSpPr>
        <p:spPr>
          <a:xfrm>
            <a:off x="7631578" y="784177"/>
            <a:ext cx="2633817" cy="24891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67" name="Forme libre 66"/>
          <p:cNvSpPr/>
          <p:nvPr/>
        </p:nvSpPr>
        <p:spPr>
          <a:xfrm>
            <a:off x="7815897" y="1440271"/>
            <a:ext cx="2235655" cy="98018"/>
          </a:xfrm>
          <a:custGeom>
            <a:avLst/>
            <a:gdLst>
              <a:gd name="connsiteX0" fmla="*/ 0 w 1699173"/>
              <a:gd name="connsiteY0" fmla="*/ 8759 h 78828"/>
              <a:gd name="connsiteX1" fmla="*/ 96345 w 1699173"/>
              <a:gd name="connsiteY1" fmla="*/ 17518 h 78828"/>
              <a:gd name="connsiteX2" fmla="*/ 122621 w 1699173"/>
              <a:gd name="connsiteY2" fmla="*/ 26276 h 78828"/>
              <a:gd name="connsiteX3" fmla="*/ 157656 w 1699173"/>
              <a:gd name="connsiteY3" fmla="*/ 35035 h 78828"/>
              <a:gd name="connsiteX4" fmla="*/ 210207 w 1699173"/>
              <a:gd name="connsiteY4" fmla="*/ 26276 h 78828"/>
              <a:gd name="connsiteX5" fmla="*/ 306552 w 1699173"/>
              <a:gd name="connsiteY5" fmla="*/ 0 h 78828"/>
              <a:gd name="connsiteX6" fmla="*/ 402897 w 1699173"/>
              <a:gd name="connsiteY6" fmla="*/ 8759 h 78828"/>
              <a:gd name="connsiteX7" fmla="*/ 508000 w 1699173"/>
              <a:gd name="connsiteY7" fmla="*/ 35035 h 78828"/>
              <a:gd name="connsiteX8" fmla="*/ 735724 w 1699173"/>
              <a:gd name="connsiteY8" fmla="*/ 43793 h 78828"/>
              <a:gd name="connsiteX9" fmla="*/ 753242 w 1699173"/>
              <a:gd name="connsiteY9" fmla="*/ 61311 h 78828"/>
              <a:gd name="connsiteX10" fmla="*/ 805793 w 1699173"/>
              <a:gd name="connsiteY10" fmla="*/ 78828 h 78828"/>
              <a:gd name="connsiteX11" fmla="*/ 998483 w 1699173"/>
              <a:gd name="connsiteY11" fmla="*/ 70069 h 78828"/>
              <a:gd name="connsiteX12" fmla="*/ 1024759 w 1699173"/>
              <a:gd name="connsiteY12" fmla="*/ 61311 h 78828"/>
              <a:gd name="connsiteX13" fmla="*/ 1094828 w 1699173"/>
              <a:gd name="connsiteY13" fmla="*/ 43793 h 78828"/>
              <a:gd name="connsiteX14" fmla="*/ 1138621 w 1699173"/>
              <a:gd name="connsiteY14" fmla="*/ 52552 h 78828"/>
              <a:gd name="connsiteX15" fmla="*/ 1173656 w 1699173"/>
              <a:gd name="connsiteY15" fmla="*/ 61311 h 78828"/>
              <a:gd name="connsiteX16" fmla="*/ 1392621 w 1699173"/>
              <a:gd name="connsiteY16" fmla="*/ 43793 h 78828"/>
              <a:gd name="connsiteX17" fmla="*/ 1637862 w 1699173"/>
              <a:gd name="connsiteY17" fmla="*/ 43793 h 78828"/>
              <a:gd name="connsiteX18" fmla="*/ 1699173 w 1699173"/>
              <a:gd name="connsiteY18" fmla="*/ 43793 h 7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99173" h="78828">
                <a:moveTo>
                  <a:pt x="0" y="8759"/>
                </a:moveTo>
                <a:cubicBezTo>
                  <a:pt x="32115" y="11679"/>
                  <a:pt x="64422" y="12958"/>
                  <a:pt x="96345" y="17518"/>
                </a:cubicBezTo>
                <a:cubicBezTo>
                  <a:pt x="105485" y="18824"/>
                  <a:pt x="113744" y="23740"/>
                  <a:pt x="122621" y="26276"/>
                </a:cubicBezTo>
                <a:cubicBezTo>
                  <a:pt x="134196" y="29583"/>
                  <a:pt x="145978" y="32115"/>
                  <a:pt x="157656" y="35035"/>
                </a:cubicBezTo>
                <a:cubicBezTo>
                  <a:pt x="175173" y="32115"/>
                  <a:pt x="192843" y="29997"/>
                  <a:pt x="210207" y="26276"/>
                </a:cubicBezTo>
                <a:cubicBezTo>
                  <a:pt x="265531" y="14421"/>
                  <a:pt x="266526" y="13343"/>
                  <a:pt x="306552" y="0"/>
                </a:cubicBezTo>
                <a:cubicBezTo>
                  <a:pt x="338667" y="2920"/>
                  <a:pt x="371140" y="3155"/>
                  <a:pt x="402897" y="8759"/>
                </a:cubicBezTo>
                <a:cubicBezTo>
                  <a:pt x="500554" y="25993"/>
                  <a:pt x="410059" y="28914"/>
                  <a:pt x="508000" y="35035"/>
                </a:cubicBezTo>
                <a:cubicBezTo>
                  <a:pt x="583816" y="39773"/>
                  <a:pt x="659816" y="40874"/>
                  <a:pt x="735724" y="43793"/>
                </a:cubicBezTo>
                <a:cubicBezTo>
                  <a:pt x="741563" y="49632"/>
                  <a:pt x="745856" y="57618"/>
                  <a:pt x="753242" y="61311"/>
                </a:cubicBezTo>
                <a:cubicBezTo>
                  <a:pt x="769757" y="69569"/>
                  <a:pt x="805793" y="78828"/>
                  <a:pt x="805793" y="78828"/>
                </a:cubicBezTo>
                <a:cubicBezTo>
                  <a:pt x="870023" y="75908"/>
                  <a:pt x="934391" y="75196"/>
                  <a:pt x="998483" y="70069"/>
                </a:cubicBezTo>
                <a:cubicBezTo>
                  <a:pt x="1007686" y="69333"/>
                  <a:pt x="1015852" y="63740"/>
                  <a:pt x="1024759" y="61311"/>
                </a:cubicBezTo>
                <a:cubicBezTo>
                  <a:pt x="1047986" y="54976"/>
                  <a:pt x="1094828" y="43793"/>
                  <a:pt x="1094828" y="43793"/>
                </a:cubicBezTo>
                <a:cubicBezTo>
                  <a:pt x="1109426" y="46713"/>
                  <a:pt x="1124089" y="49322"/>
                  <a:pt x="1138621" y="52552"/>
                </a:cubicBezTo>
                <a:cubicBezTo>
                  <a:pt x="1150372" y="55163"/>
                  <a:pt x="1161618" y="61311"/>
                  <a:pt x="1173656" y="61311"/>
                </a:cubicBezTo>
                <a:cubicBezTo>
                  <a:pt x="1246509" y="61311"/>
                  <a:pt x="1320187" y="51842"/>
                  <a:pt x="1392621" y="43793"/>
                </a:cubicBezTo>
                <a:cubicBezTo>
                  <a:pt x="1488888" y="11706"/>
                  <a:pt x="1404195" y="36491"/>
                  <a:pt x="1637862" y="43793"/>
                </a:cubicBezTo>
                <a:cubicBezTo>
                  <a:pt x="1658289" y="44431"/>
                  <a:pt x="1678736" y="43793"/>
                  <a:pt x="1699173" y="43793"/>
                </a:cubicBezTo>
              </a:path>
            </a:pathLst>
          </a:custGeom>
          <a:ln>
            <a:gradFill flip="none" rotWithShape="1">
              <a:gsLst>
                <a:gs pos="0">
                  <a:srgbClr val="BB6F96">
                    <a:alpha val="0"/>
                  </a:srgbClr>
                </a:gs>
                <a:gs pos="100000">
                  <a:srgbClr val="BB6F96">
                    <a:alpha val="0"/>
                  </a:srgbClr>
                </a:gs>
                <a:gs pos="5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8714117" y="1546537"/>
            <a:ext cx="1" cy="157480"/>
          </a:xfrm>
          <a:prstGeom prst="line">
            <a:avLst/>
          </a:prstGeom>
          <a:ln w="19050" cmpd="sng">
            <a:solidFill>
              <a:srgbClr val="BB6F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8825632" y="2976310"/>
            <a:ext cx="1628064" cy="0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>
            <a:stCxn id="67" idx="9"/>
          </p:cNvCxnSpPr>
          <p:nvPr/>
        </p:nvCxnSpPr>
        <p:spPr>
          <a:xfrm>
            <a:off x="8806961" y="1516508"/>
            <a:ext cx="1646736" cy="32493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10453693" y="1519217"/>
            <a:ext cx="0" cy="142977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50" idx="2"/>
          </p:cNvCxnSpPr>
          <p:nvPr/>
        </p:nvCxnSpPr>
        <p:spPr>
          <a:xfrm>
            <a:off x="4835122" y="3121687"/>
            <a:ext cx="4184481" cy="151592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0" idx="0"/>
          </p:cNvCxnSpPr>
          <p:nvPr/>
        </p:nvCxnSpPr>
        <p:spPr>
          <a:xfrm flipV="1">
            <a:off x="4835122" y="953853"/>
            <a:ext cx="3459158" cy="1618450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orme libre 29"/>
          <p:cNvSpPr/>
          <p:nvPr/>
        </p:nvSpPr>
        <p:spPr>
          <a:xfrm>
            <a:off x="3754218" y="1760533"/>
            <a:ext cx="3088943" cy="1215348"/>
          </a:xfrm>
          <a:custGeom>
            <a:avLst/>
            <a:gdLst>
              <a:gd name="connsiteX0" fmla="*/ 11340 w 2642161"/>
              <a:gd name="connsiteY0" fmla="*/ 1088661 h 1100001"/>
              <a:gd name="connsiteX1" fmla="*/ 0 w 2642161"/>
              <a:gd name="connsiteY1" fmla="*/ 396908 h 1100001"/>
              <a:gd name="connsiteX2" fmla="*/ 79378 w 2642161"/>
              <a:gd name="connsiteY2" fmla="*/ 498970 h 1100001"/>
              <a:gd name="connsiteX3" fmla="*/ 113397 w 2642161"/>
              <a:gd name="connsiteY3" fmla="*/ 521650 h 1100001"/>
              <a:gd name="connsiteX4" fmla="*/ 124736 w 2642161"/>
              <a:gd name="connsiteY4" fmla="*/ 555671 h 1100001"/>
              <a:gd name="connsiteX5" fmla="*/ 192774 w 2642161"/>
              <a:gd name="connsiteY5" fmla="*/ 578351 h 1100001"/>
              <a:gd name="connsiteX6" fmla="*/ 294831 w 2642161"/>
              <a:gd name="connsiteY6" fmla="*/ 612372 h 1100001"/>
              <a:gd name="connsiteX7" fmla="*/ 328850 w 2642161"/>
              <a:gd name="connsiteY7" fmla="*/ 623712 h 1100001"/>
              <a:gd name="connsiteX8" fmla="*/ 362869 w 2642161"/>
              <a:gd name="connsiteY8" fmla="*/ 635052 h 1100001"/>
              <a:gd name="connsiteX9" fmla="*/ 476265 w 2642161"/>
              <a:gd name="connsiteY9" fmla="*/ 657733 h 1100001"/>
              <a:gd name="connsiteX10" fmla="*/ 555642 w 2642161"/>
              <a:gd name="connsiteY10" fmla="*/ 669073 h 1100001"/>
              <a:gd name="connsiteX11" fmla="*/ 601001 w 2642161"/>
              <a:gd name="connsiteY11" fmla="*/ 680413 h 1100001"/>
              <a:gd name="connsiteX12" fmla="*/ 759756 w 2642161"/>
              <a:gd name="connsiteY12" fmla="*/ 703094 h 1100001"/>
              <a:gd name="connsiteX13" fmla="*/ 805114 w 2642161"/>
              <a:gd name="connsiteY13" fmla="*/ 714434 h 1100001"/>
              <a:gd name="connsiteX14" fmla="*/ 873152 w 2642161"/>
              <a:gd name="connsiteY14" fmla="*/ 737114 h 1100001"/>
              <a:gd name="connsiteX15" fmla="*/ 963869 w 2642161"/>
              <a:gd name="connsiteY15" fmla="*/ 759795 h 1100001"/>
              <a:gd name="connsiteX16" fmla="*/ 1576210 w 2642161"/>
              <a:gd name="connsiteY16" fmla="*/ 771135 h 1100001"/>
              <a:gd name="connsiteX17" fmla="*/ 2075154 w 2642161"/>
              <a:gd name="connsiteY17" fmla="*/ 759795 h 1100001"/>
              <a:gd name="connsiteX18" fmla="*/ 2109173 w 2642161"/>
              <a:gd name="connsiteY18" fmla="*/ 748455 h 1100001"/>
              <a:gd name="connsiteX19" fmla="*/ 2177211 w 2642161"/>
              <a:gd name="connsiteY19" fmla="*/ 737114 h 1100001"/>
              <a:gd name="connsiteX20" fmla="*/ 2211230 w 2642161"/>
              <a:gd name="connsiteY20" fmla="*/ 714434 h 1100001"/>
              <a:gd name="connsiteX21" fmla="*/ 2279267 w 2642161"/>
              <a:gd name="connsiteY21" fmla="*/ 691753 h 1100001"/>
              <a:gd name="connsiteX22" fmla="*/ 2301947 w 2642161"/>
              <a:gd name="connsiteY22" fmla="*/ 669073 h 1100001"/>
              <a:gd name="connsiteX23" fmla="*/ 2335966 w 2642161"/>
              <a:gd name="connsiteY23" fmla="*/ 646393 h 1100001"/>
              <a:gd name="connsiteX24" fmla="*/ 2347305 w 2642161"/>
              <a:gd name="connsiteY24" fmla="*/ 612372 h 1100001"/>
              <a:gd name="connsiteX25" fmla="*/ 2381324 w 2642161"/>
              <a:gd name="connsiteY25" fmla="*/ 589691 h 1100001"/>
              <a:gd name="connsiteX26" fmla="*/ 2438022 w 2642161"/>
              <a:gd name="connsiteY26" fmla="*/ 532990 h 1100001"/>
              <a:gd name="connsiteX27" fmla="*/ 2449362 w 2642161"/>
              <a:gd name="connsiteY27" fmla="*/ 498970 h 1100001"/>
              <a:gd name="connsiteX28" fmla="*/ 2494720 w 2642161"/>
              <a:gd name="connsiteY28" fmla="*/ 442269 h 1100001"/>
              <a:gd name="connsiteX29" fmla="*/ 2517400 w 2642161"/>
              <a:gd name="connsiteY29" fmla="*/ 374227 h 1100001"/>
              <a:gd name="connsiteX30" fmla="*/ 2528739 w 2642161"/>
              <a:gd name="connsiteY30" fmla="*/ 340207 h 1100001"/>
              <a:gd name="connsiteX31" fmla="*/ 2551419 w 2642161"/>
              <a:gd name="connsiteY31" fmla="*/ 306186 h 1100001"/>
              <a:gd name="connsiteX32" fmla="*/ 2574098 w 2642161"/>
              <a:gd name="connsiteY32" fmla="*/ 226804 h 1100001"/>
              <a:gd name="connsiteX33" fmla="*/ 2585438 w 2642161"/>
              <a:gd name="connsiteY33" fmla="*/ 192784 h 1100001"/>
              <a:gd name="connsiteX34" fmla="*/ 2596777 w 2642161"/>
              <a:gd name="connsiteY34" fmla="*/ 136083 h 1100001"/>
              <a:gd name="connsiteX35" fmla="*/ 2608117 w 2642161"/>
              <a:gd name="connsiteY35" fmla="*/ 102062 h 1100001"/>
              <a:gd name="connsiteX36" fmla="*/ 2619456 w 2642161"/>
              <a:gd name="connsiteY36" fmla="*/ 56701 h 1100001"/>
              <a:gd name="connsiteX37" fmla="*/ 2642136 w 2642161"/>
              <a:gd name="connsiteY37" fmla="*/ 0 h 1100001"/>
              <a:gd name="connsiteX38" fmla="*/ 2630796 w 2642161"/>
              <a:gd name="connsiteY38" fmla="*/ 1100001 h 1100001"/>
              <a:gd name="connsiteX39" fmla="*/ 11340 w 2642161"/>
              <a:gd name="connsiteY39" fmla="*/ 1088661 h 11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42161" h="1100001">
                <a:moveTo>
                  <a:pt x="11340" y="1088661"/>
                </a:moveTo>
                <a:lnTo>
                  <a:pt x="0" y="396908"/>
                </a:lnTo>
                <a:cubicBezTo>
                  <a:pt x="16611" y="420165"/>
                  <a:pt x="48930" y="474611"/>
                  <a:pt x="79378" y="498970"/>
                </a:cubicBezTo>
                <a:cubicBezTo>
                  <a:pt x="90020" y="507484"/>
                  <a:pt x="102057" y="514090"/>
                  <a:pt x="113397" y="521650"/>
                </a:cubicBezTo>
                <a:cubicBezTo>
                  <a:pt x="117177" y="532990"/>
                  <a:pt x="115009" y="548723"/>
                  <a:pt x="124736" y="555671"/>
                </a:cubicBezTo>
                <a:cubicBezTo>
                  <a:pt x="144189" y="569567"/>
                  <a:pt x="170095" y="570791"/>
                  <a:pt x="192774" y="578351"/>
                </a:cubicBezTo>
                <a:lnTo>
                  <a:pt x="294831" y="612372"/>
                </a:lnTo>
                <a:lnTo>
                  <a:pt x="328850" y="623712"/>
                </a:lnTo>
                <a:cubicBezTo>
                  <a:pt x="340190" y="627492"/>
                  <a:pt x="351148" y="632708"/>
                  <a:pt x="362869" y="635052"/>
                </a:cubicBezTo>
                <a:cubicBezTo>
                  <a:pt x="400668" y="642612"/>
                  <a:pt x="438105" y="652281"/>
                  <a:pt x="476265" y="657733"/>
                </a:cubicBezTo>
                <a:cubicBezTo>
                  <a:pt x="502724" y="661513"/>
                  <a:pt x="529345" y="664292"/>
                  <a:pt x="555642" y="669073"/>
                </a:cubicBezTo>
                <a:cubicBezTo>
                  <a:pt x="570976" y="671861"/>
                  <a:pt x="585628" y="677851"/>
                  <a:pt x="601001" y="680413"/>
                </a:cubicBezTo>
                <a:cubicBezTo>
                  <a:pt x="653729" y="689202"/>
                  <a:pt x="707897" y="690129"/>
                  <a:pt x="759756" y="703094"/>
                </a:cubicBezTo>
                <a:cubicBezTo>
                  <a:pt x="774875" y="706874"/>
                  <a:pt x="790187" y="709956"/>
                  <a:pt x="805114" y="714434"/>
                </a:cubicBezTo>
                <a:cubicBezTo>
                  <a:pt x="828012" y="721304"/>
                  <a:pt x="849960" y="731315"/>
                  <a:pt x="873152" y="737114"/>
                </a:cubicBezTo>
                <a:cubicBezTo>
                  <a:pt x="903391" y="744674"/>
                  <a:pt x="932705" y="759218"/>
                  <a:pt x="963869" y="759795"/>
                </a:cubicBezTo>
                <a:lnTo>
                  <a:pt x="1576210" y="771135"/>
                </a:lnTo>
                <a:lnTo>
                  <a:pt x="2075154" y="759795"/>
                </a:lnTo>
                <a:cubicBezTo>
                  <a:pt x="2087096" y="759287"/>
                  <a:pt x="2097505" y="751048"/>
                  <a:pt x="2109173" y="748455"/>
                </a:cubicBezTo>
                <a:cubicBezTo>
                  <a:pt x="2131618" y="743467"/>
                  <a:pt x="2154532" y="740894"/>
                  <a:pt x="2177211" y="737114"/>
                </a:cubicBezTo>
                <a:cubicBezTo>
                  <a:pt x="2188551" y="729554"/>
                  <a:pt x="2198776" y="719969"/>
                  <a:pt x="2211230" y="714434"/>
                </a:cubicBezTo>
                <a:cubicBezTo>
                  <a:pt x="2233075" y="704724"/>
                  <a:pt x="2279267" y="691753"/>
                  <a:pt x="2279267" y="691753"/>
                </a:cubicBezTo>
                <a:cubicBezTo>
                  <a:pt x="2286827" y="684193"/>
                  <a:pt x="2293598" y="675752"/>
                  <a:pt x="2301947" y="669073"/>
                </a:cubicBezTo>
                <a:cubicBezTo>
                  <a:pt x="2312589" y="660559"/>
                  <a:pt x="2327453" y="657035"/>
                  <a:pt x="2335966" y="646393"/>
                </a:cubicBezTo>
                <a:cubicBezTo>
                  <a:pt x="2343433" y="637059"/>
                  <a:pt x="2339838" y="621706"/>
                  <a:pt x="2347305" y="612372"/>
                </a:cubicBezTo>
                <a:cubicBezTo>
                  <a:pt x="2355818" y="601729"/>
                  <a:pt x="2371067" y="598666"/>
                  <a:pt x="2381324" y="589691"/>
                </a:cubicBezTo>
                <a:cubicBezTo>
                  <a:pt x="2401439" y="572090"/>
                  <a:pt x="2438022" y="532990"/>
                  <a:pt x="2438022" y="532990"/>
                </a:cubicBezTo>
                <a:cubicBezTo>
                  <a:pt x="2441802" y="521650"/>
                  <a:pt x="2443212" y="509220"/>
                  <a:pt x="2449362" y="498970"/>
                </a:cubicBezTo>
                <a:cubicBezTo>
                  <a:pt x="2489752" y="431650"/>
                  <a:pt x="2455818" y="529803"/>
                  <a:pt x="2494720" y="442269"/>
                </a:cubicBezTo>
                <a:cubicBezTo>
                  <a:pt x="2504429" y="420422"/>
                  <a:pt x="2509840" y="396908"/>
                  <a:pt x="2517400" y="374227"/>
                </a:cubicBezTo>
                <a:cubicBezTo>
                  <a:pt x="2521180" y="362887"/>
                  <a:pt x="2522109" y="350153"/>
                  <a:pt x="2528739" y="340207"/>
                </a:cubicBezTo>
                <a:lnTo>
                  <a:pt x="2551419" y="306186"/>
                </a:lnTo>
                <a:cubicBezTo>
                  <a:pt x="2578615" y="224589"/>
                  <a:pt x="2545610" y="326514"/>
                  <a:pt x="2574098" y="226804"/>
                </a:cubicBezTo>
                <a:cubicBezTo>
                  <a:pt x="2577382" y="215310"/>
                  <a:pt x="2582539" y="204381"/>
                  <a:pt x="2585438" y="192784"/>
                </a:cubicBezTo>
                <a:cubicBezTo>
                  <a:pt x="2590113" y="174085"/>
                  <a:pt x="2592103" y="154782"/>
                  <a:pt x="2596777" y="136083"/>
                </a:cubicBezTo>
                <a:cubicBezTo>
                  <a:pt x="2599676" y="124486"/>
                  <a:pt x="2604833" y="113556"/>
                  <a:pt x="2608117" y="102062"/>
                </a:cubicBezTo>
                <a:cubicBezTo>
                  <a:pt x="2612398" y="87076"/>
                  <a:pt x="2613984" y="71294"/>
                  <a:pt x="2619456" y="56701"/>
                </a:cubicBezTo>
                <a:cubicBezTo>
                  <a:pt x="2643826" y="-8290"/>
                  <a:pt x="2642136" y="31878"/>
                  <a:pt x="2642136" y="0"/>
                </a:cubicBezTo>
                <a:lnTo>
                  <a:pt x="2630796" y="1100001"/>
                </a:lnTo>
                <a:lnTo>
                  <a:pt x="11340" y="1088661"/>
                </a:lnTo>
                <a:close/>
              </a:path>
            </a:pathLst>
          </a:custGeom>
          <a:solidFill>
            <a:srgbClr val="BB6F96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Forme libre 31"/>
          <p:cNvSpPr/>
          <p:nvPr/>
        </p:nvSpPr>
        <p:spPr>
          <a:xfrm>
            <a:off x="3780138" y="1993813"/>
            <a:ext cx="3038665" cy="831520"/>
          </a:xfrm>
          <a:custGeom>
            <a:avLst/>
            <a:gdLst>
              <a:gd name="connsiteX0" fmla="*/ 0 w 2172138"/>
              <a:gd name="connsiteY0" fmla="*/ 341657 h 595657"/>
              <a:gd name="connsiteX1" fmla="*/ 43794 w 2172138"/>
              <a:gd name="connsiteY1" fmla="*/ 367933 h 595657"/>
              <a:gd name="connsiteX2" fmla="*/ 78828 w 2172138"/>
              <a:gd name="connsiteY2" fmla="*/ 420485 h 595657"/>
              <a:gd name="connsiteX3" fmla="*/ 87587 w 2172138"/>
              <a:gd name="connsiteY3" fmla="*/ 446761 h 595657"/>
              <a:gd name="connsiteX4" fmla="*/ 166414 w 2172138"/>
              <a:gd name="connsiteY4" fmla="*/ 481795 h 595657"/>
              <a:gd name="connsiteX5" fmla="*/ 394138 w 2172138"/>
              <a:gd name="connsiteY5" fmla="*/ 499312 h 595657"/>
              <a:gd name="connsiteX6" fmla="*/ 525518 w 2172138"/>
              <a:gd name="connsiteY6" fmla="*/ 534347 h 595657"/>
              <a:gd name="connsiteX7" fmla="*/ 551794 w 2172138"/>
              <a:gd name="connsiteY7" fmla="*/ 543105 h 595657"/>
              <a:gd name="connsiteX8" fmla="*/ 578069 w 2172138"/>
              <a:gd name="connsiteY8" fmla="*/ 551864 h 595657"/>
              <a:gd name="connsiteX9" fmla="*/ 753242 w 2172138"/>
              <a:gd name="connsiteY9" fmla="*/ 560623 h 595657"/>
              <a:gd name="connsiteX10" fmla="*/ 867104 w 2172138"/>
              <a:gd name="connsiteY10" fmla="*/ 578140 h 595657"/>
              <a:gd name="connsiteX11" fmla="*/ 1016000 w 2172138"/>
              <a:gd name="connsiteY11" fmla="*/ 595657 h 595657"/>
              <a:gd name="connsiteX12" fmla="*/ 1094828 w 2172138"/>
              <a:gd name="connsiteY12" fmla="*/ 586898 h 595657"/>
              <a:gd name="connsiteX13" fmla="*/ 1121104 w 2172138"/>
              <a:gd name="connsiteY13" fmla="*/ 578140 h 595657"/>
              <a:gd name="connsiteX14" fmla="*/ 1199931 w 2172138"/>
              <a:gd name="connsiteY14" fmla="*/ 569381 h 595657"/>
              <a:gd name="connsiteX15" fmla="*/ 1375104 w 2172138"/>
              <a:gd name="connsiteY15" fmla="*/ 578140 h 595657"/>
              <a:gd name="connsiteX16" fmla="*/ 1401380 w 2172138"/>
              <a:gd name="connsiteY16" fmla="*/ 586898 h 595657"/>
              <a:gd name="connsiteX17" fmla="*/ 1576552 w 2172138"/>
              <a:gd name="connsiteY17" fmla="*/ 578140 h 595657"/>
              <a:gd name="connsiteX18" fmla="*/ 1672897 w 2172138"/>
              <a:gd name="connsiteY18" fmla="*/ 551864 h 595657"/>
              <a:gd name="connsiteX19" fmla="*/ 1707931 w 2172138"/>
              <a:gd name="connsiteY19" fmla="*/ 543105 h 595657"/>
              <a:gd name="connsiteX20" fmla="*/ 1786759 w 2172138"/>
              <a:gd name="connsiteY20" fmla="*/ 516830 h 595657"/>
              <a:gd name="connsiteX21" fmla="*/ 1813035 w 2172138"/>
              <a:gd name="connsiteY21" fmla="*/ 508071 h 595657"/>
              <a:gd name="connsiteX22" fmla="*/ 1839311 w 2172138"/>
              <a:gd name="connsiteY22" fmla="*/ 499312 h 595657"/>
              <a:gd name="connsiteX23" fmla="*/ 1926897 w 2172138"/>
              <a:gd name="connsiteY23" fmla="*/ 473036 h 595657"/>
              <a:gd name="connsiteX24" fmla="*/ 1953173 w 2172138"/>
              <a:gd name="connsiteY24" fmla="*/ 455519 h 595657"/>
              <a:gd name="connsiteX25" fmla="*/ 1961931 w 2172138"/>
              <a:gd name="connsiteY25" fmla="*/ 429243 h 595657"/>
              <a:gd name="connsiteX26" fmla="*/ 1988207 w 2172138"/>
              <a:gd name="connsiteY26" fmla="*/ 420485 h 595657"/>
              <a:gd name="connsiteX27" fmla="*/ 2005725 w 2172138"/>
              <a:gd name="connsiteY27" fmla="*/ 402967 h 595657"/>
              <a:gd name="connsiteX28" fmla="*/ 2023242 w 2172138"/>
              <a:gd name="connsiteY28" fmla="*/ 350416 h 595657"/>
              <a:gd name="connsiteX29" fmla="*/ 2032000 w 2172138"/>
              <a:gd name="connsiteY29" fmla="*/ 324140 h 595657"/>
              <a:gd name="connsiteX30" fmla="*/ 2049518 w 2172138"/>
              <a:gd name="connsiteY30" fmla="*/ 306623 h 595657"/>
              <a:gd name="connsiteX31" fmla="*/ 2067035 w 2172138"/>
              <a:gd name="connsiteY31" fmla="*/ 245312 h 595657"/>
              <a:gd name="connsiteX32" fmla="*/ 2084552 w 2172138"/>
              <a:gd name="connsiteY32" fmla="*/ 192761 h 595657"/>
              <a:gd name="connsiteX33" fmla="*/ 2093311 w 2172138"/>
              <a:gd name="connsiteY33" fmla="*/ 166485 h 595657"/>
              <a:gd name="connsiteX34" fmla="*/ 2128345 w 2172138"/>
              <a:gd name="connsiteY34" fmla="*/ 122692 h 595657"/>
              <a:gd name="connsiteX35" fmla="*/ 2154621 w 2172138"/>
              <a:gd name="connsiteY35" fmla="*/ 26347 h 595657"/>
              <a:gd name="connsiteX36" fmla="*/ 2172138 w 2172138"/>
              <a:gd name="connsiteY36" fmla="*/ 71 h 5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2138" h="595657">
                <a:moveTo>
                  <a:pt x="0" y="341657"/>
                </a:moveTo>
                <a:cubicBezTo>
                  <a:pt x="14598" y="350416"/>
                  <a:pt x="31756" y="355895"/>
                  <a:pt x="43794" y="367933"/>
                </a:cubicBezTo>
                <a:cubicBezTo>
                  <a:pt x="58681" y="382820"/>
                  <a:pt x="72170" y="400512"/>
                  <a:pt x="78828" y="420485"/>
                </a:cubicBezTo>
                <a:cubicBezTo>
                  <a:pt x="81748" y="429244"/>
                  <a:pt x="81820" y="439552"/>
                  <a:pt x="87587" y="446761"/>
                </a:cubicBezTo>
                <a:cubicBezTo>
                  <a:pt x="100619" y="463052"/>
                  <a:pt x="154056" y="481068"/>
                  <a:pt x="166414" y="481795"/>
                </a:cubicBezTo>
                <a:cubicBezTo>
                  <a:pt x="341703" y="492107"/>
                  <a:pt x="265897" y="485064"/>
                  <a:pt x="394138" y="499312"/>
                </a:cubicBezTo>
                <a:cubicBezTo>
                  <a:pt x="490998" y="520837"/>
                  <a:pt x="447426" y="508317"/>
                  <a:pt x="525518" y="534347"/>
                </a:cubicBezTo>
                <a:lnTo>
                  <a:pt x="551794" y="543105"/>
                </a:lnTo>
                <a:cubicBezTo>
                  <a:pt x="560552" y="546024"/>
                  <a:pt x="568848" y="551403"/>
                  <a:pt x="578069" y="551864"/>
                </a:cubicBezTo>
                <a:lnTo>
                  <a:pt x="753242" y="560623"/>
                </a:lnTo>
                <a:cubicBezTo>
                  <a:pt x="815964" y="576303"/>
                  <a:pt x="771833" y="566932"/>
                  <a:pt x="867104" y="578140"/>
                </a:cubicBezTo>
                <a:cubicBezTo>
                  <a:pt x="1071770" y="602218"/>
                  <a:pt x="792067" y="570774"/>
                  <a:pt x="1016000" y="595657"/>
                </a:cubicBezTo>
                <a:cubicBezTo>
                  <a:pt x="1042276" y="592737"/>
                  <a:pt x="1068750" y="591244"/>
                  <a:pt x="1094828" y="586898"/>
                </a:cubicBezTo>
                <a:cubicBezTo>
                  <a:pt x="1103935" y="585380"/>
                  <a:pt x="1111997" y="579658"/>
                  <a:pt x="1121104" y="578140"/>
                </a:cubicBezTo>
                <a:cubicBezTo>
                  <a:pt x="1147182" y="573794"/>
                  <a:pt x="1173655" y="572301"/>
                  <a:pt x="1199931" y="569381"/>
                </a:cubicBezTo>
                <a:cubicBezTo>
                  <a:pt x="1258322" y="572301"/>
                  <a:pt x="1316860" y="573075"/>
                  <a:pt x="1375104" y="578140"/>
                </a:cubicBezTo>
                <a:cubicBezTo>
                  <a:pt x="1384302" y="578940"/>
                  <a:pt x="1392148" y="586898"/>
                  <a:pt x="1401380" y="586898"/>
                </a:cubicBezTo>
                <a:cubicBezTo>
                  <a:pt x="1459844" y="586898"/>
                  <a:pt x="1518161" y="581059"/>
                  <a:pt x="1576552" y="578140"/>
                </a:cubicBezTo>
                <a:cubicBezTo>
                  <a:pt x="1625670" y="561767"/>
                  <a:pt x="1593866" y="571622"/>
                  <a:pt x="1672897" y="551864"/>
                </a:cubicBezTo>
                <a:cubicBezTo>
                  <a:pt x="1684575" y="548944"/>
                  <a:pt x="1696511" y="546912"/>
                  <a:pt x="1707931" y="543105"/>
                </a:cubicBezTo>
                <a:lnTo>
                  <a:pt x="1786759" y="516830"/>
                </a:lnTo>
                <a:lnTo>
                  <a:pt x="1813035" y="508071"/>
                </a:lnTo>
                <a:cubicBezTo>
                  <a:pt x="1821794" y="505151"/>
                  <a:pt x="1830354" y="501551"/>
                  <a:pt x="1839311" y="499312"/>
                </a:cubicBezTo>
                <a:cubicBezTo>
                  <a:pt x="1858899" y="494415"/>
                  <a:pt x="1914099" y="481568"/>
                  <a:pt x="1926897" y="473036"/>
                </a:cubicBezTo>
                <a:lnTo>
                  <a:pt x="1953173" y="455519"/>
                </a:lnTo>
                <a:cubicBezTo>
                  <a:pt x="1956092" y="446760"/>
                  <a:pt x="1955403" y="435771"/>
                  <a:pt x="1961931" y="429243"/>
                </a:cubicBezTo>
                <a:cubicBezTo>
                  <a:pt x="1968459" y="422715"/>
                  <a:pt x="1980290" y="425235"/>
                  <a:pt x="1988207" y="420485"/>
                </a:cubicBezTo>
                <a:cubicBezTo>
                  <a:pt x="1995288" y="416236"/>
                  <a:pt x="1999886" y="408806"/>
                  <a:pt x="2005725" y="402967"/>
                </a:cubicBezTo>
                <a:lnTo>
                  <a:pt x="2023242" y="350416"/>
                </a:lnTo>
                <a:cubicBezTo>
                  <a:pt x="2026161" y="341657"/>
                  <a:pt x="2025472" y="330668"/>
                  <a:pt x="2032000" y="324140"/>
                </a:cubicBezTo>
                <a:lnTo>
                  <a:pt x="2049518" y="306623"/>
                </a:lnTo>
                <a:cubicBezTo>
                  <a:pt x="2078963" y="218281"/>
                  <a:pt x="2034026" y="355340"/>
                  <a:pt x="2067035" y="245312"/>
                </a:cubicBezTo>
                <a:cubicBezTo>
                  <a:pt x="2072341" y="227626"/>
                  <a:pt x="2078713" y="210278"/>
                  <a:pt x="2084552" y="192761"/>
                </a:cubicBezTo>
                <a:cubicBezTo>
                  <a:pt x="2087472" y="184002"/>
                  <a:pt x="2086783" y="173014"/>
                  <a:pt x="2093311" y="166485"/>
                </a:cubicBezTo>
                <a:cubicBezTo>
                  <a:pt x="2118271" y="141524"/>
                  <a:pt x="2106247" y="155838"/>
                  <a:pt x="2128345" y="122692"/>
                </a:cubicBezTo>
                <a:cubicBezTo>
                  <a:pt x="2140725" y="60794"/>
                  <a:pt x="2132397" y="93019"/>
                  <a:pt x="2154621" y="26347"/>
                </a:cubicBezTo>
                <a:cubicBezTo>
                  <a:pt x="2164303" y="-2699"/>
                  <a:pt x="2154148" y="71"/>
                  <a:pt x="2172138" y="71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707469" y="3848362"/>
            <a:ext cx="3151548" cy="1372304"/>
          </a:xfrm>
          <a:prstGeom prst="roundRect">
            <a:avLst/>
          </a:prstGeom>
          <a:solidFill>
            <a:srgbClr val="BB6F96">
              <a:alpha val="25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473" y="4181635"/>
            <a:ext cx="2779720" cy="726434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707470" y="5220666"/>
            <a:ext cx="3151547" cy="598785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contraste de flux </a:t>
            </a:r>
            <a:r>
              <a:rPr lang="fr-FR" sz="1600" dirty="0" smtClean="0">
                <a:solidFill>
                  <a:srgbClr val="BB6F96"/>
                </a:solidFill>
                <a:latin typeface="Superclarendon Light"/>
                <a:cs typeface="Superclarendon Light"/>
              </a:rPr>
              <a:t>transmis </a:t>
            </a:r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normalisé</a:t>
            </a:r>
            <a:endParaRPr lang="fr-FR" dirty="0" smtClean="0">
              <a:solidFill>
                <a:srgbClr val="BB6F96"/>
              </a:solidFill>
              <a:latin typeface="Symbol" charset="2"/>
              <a:cs typeface="Symbol" charset="2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494" y="4535248"/>
            <a:ext cx="1930593" cy="383564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4280812" y="4129785"/>
            <a:ext cx="2770897" cy="3520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flux </a:t>
            </a:r>
            <a:r>
              <a:rPr lang="fr-FR" sz="1600" dirty="0" smtClean="0">
                <a:solidFill>
                  <a:srgbClr val="BB6F96"/>
                </a:solidFill>
                <a:latin typeface="Superclarendon Light"/>
                <a:cs typeface="Superclarendon Light"/>
              </a:rPr>
              <a:t>transmis </a:t>
            </a:r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moyen</a:t>
            </a:r>
            <a:endParaRPr lang="fr-FR" dirty="0" smtClean="0">
              <a:solidFill>
                <a:srgbClr val="BB6F96"/>
              </a:solidFill>
              <a:latin typeface="Symbol" charset="2"/>
              <a:cs typeface="Symbol" charset="2"/>
            </a:endParaRPr>
          </a:p>
        </p:txBody>
      </p:sp>
      <p:sp>
        <p:nvSpPr>
          <p:cNvPr id="39" name="Forme libre 38"/>
          <p:cNvSpPr/>
          <p:nvPr/>
        </p:nvSpPr>
        <p:spPr>
          <a:xfrm>
            <a:off x="7872601" y="1760533"/>
            <a:ext cx="2235655" cy="98018"/>
          </a:xfrm>
          <a:custGeom>
            <a:avLst/>
            <a:gdLst>
              <a:gd name="connsiteX0" fmla="*/ 0 w 1699173"/>
              <a:gd name="connsiteY0" fmla="*/ 8759 h 78828"/>
              <a:gd name="connsiteX1" fmla="*/ 96345 w 1699173"/>
              <a:gd name="connsiteY1" fmla="*/ 17518 h 78828"/>
              <a:gd name="connsiteX2" fmla="*/ 122621 w 1699173"/>
              <a:gd name="connsiteY2" fmla="*/ 26276 h 78828"/>
              <a:gd name="connsiteX3" fmla="*/ 157656 w 1699173"/>
              <a:gd name="connsiteY3" fmla="*/ 35035 h 78828"/>
              <a:gd name="connsiteX4" fmla="*/ 210207 w 1699173"/>
              <a:gd name="connsiteY4" fmla="*/ 26276 h 78828"/>
              <a:gd name="connsiteX5" fmla="*/ 306552 w 1699173"/>
              <a:gd name="connsiteY5" fmla="*/ 0 h 78828"/>
              <a:gd name="connsiteX6" fmla="*/ 402897 w 1699173"/>
              <a:gd name="connsiteY6" fmla="*/ 8759 h 78828"/>
              <a:gd name="connsiteX7" fmla="*/ 508000 w 1699173"/>
              <a:gd name="connsiteY7" fmla="*/ 35035 h 78828"/>
              <a:gd name="connsiteX8" fmla="*/ 735724 w 1699173"/>
              <a:gd name="connsiteY8" fmla="*/ 43793 h 78828"/>
              <a:gd name="connsiteX9" fmla="*/ 753242 w 1699173"/>
              <a:gd name="connsiteY9" fmla="*/ 61311 h 78828"/>
              <a:gd name="connsiteX10" fmla="*/ 805793 w 1699173"/>
              <a:gd name="connsiteY10" fmla="*/ 78828 h 78828"/>
              <a:gd name="connsiteX11" fmla="*/ 998483 w 1699173"/>
              <a:gd name="connsiteY11" fmla="*/ 70069 h 78828"/>
              <a:gd name="connsiteX12" fmla="*/ 1024759 w 1699173"/>
              <a:gd name="connsiteY12" fmla="*/ 61311 h 78828"/>
              <a:gd name="connsiteX13" fmla="*/ 1094828 w 1699173"/>
              <a:gd name="connsiteY13" fmla="*/ 43793 h 78828"/>
              <a:gd name="connsiteX14" fmla="*/ 1138621 w 1699173"/>
              <a:gd name="connsiteY14" fmla="*/ 52552 h 78828"/>
              <a:gd name="connsiteX15" fmla="*/ 1173656 w 1699173"/>
              <a:gd name="connsiteY15" fmla="*/ 61311 h 78828"/>
              <a:gd name="connsiteX16" fmla="*/ 1392621 w 1699173"/>
              <a:gd name="connsiteY16" fmla="*/ 43793 h 78828"/>
              <a:gd name="connsiteX17" fmla="*/ 1637862 w 1699173"/>
              <a:gd name="connsiteY17" fmla="*/ 43793 h 78828"/>
              <a:gd name="connsiteX18" fmla="*/ 1699173 w 1699173"/>
              <a:gd name="connsiteY18" fmla="*/ 43793 h 7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99173" h="78828">
                <a:moveTo>
                  <a:pt x="0" y="8759"/>
                </a:moveTo>
                <a:cubicBezTo>
                  <a:pt x="32115" y="11679"/>
                  <a:pt x="64422" y="12958"/>
                  <a:pt x="96345" y="17518"/>
                </a:cubicBezTo>
                <a:cubicBezTo>
                  <a:pt x="105485" y="18824"/>
                  <a:pt x="113744" y="23740"/>
                  <a:pt x="122621" y="26276"/>
                </a:cubicBezTo>
                <a:cubicBezTo>
                  <a:pt x="134196" y="29583"/>
                  <a:pt x="145978" y="32115"/>
                  <a:pt x="157656" y="35035"/>
                </a:cubicBezTo>
                <a:cubicBezTo>
                  <a:pt x="175173" y="32115"/>
                  <a:pt x="192843" y="29997"/>
                  <a:pt x="210207" y="26276"/>
                </a:cubicBezTo>
                <a:cubicBezTo>
                  <a:pt x="265531" y="14421"/>
                  <a:pt x="266526" y="13343"/>
                  <a:pt x="306552" y="0"/>
                </a:cubicBezTo>
                <a:cubicBezTo>
                  <a:pt x="338667" y="2920"/>
                  <a:pt x="371140" y="3155"/>
                  <a:pt x="402897" y="8759"/>
                </a:cubicBezTo>
                <a:cubicBezTo>
                  <a:pt x="500554" y="25993"/>
                  <a:pt x="410059" y="28914"/>
                  <a:pt x="508000" y="35035"/>
                </a:cubicBezTo>
                <a:cubicBezTo>
                  <a:pt x="583816" y="39773"/>
                  <a:pt x="659816" y="40874"/>
                  <a:pt x="735724" y="43793"/>
                </a:cubicBezTo>
                <a:cubicBezTo>
                  <a:pt x="741563" y="49632"/>
                  <a:pt x="745856" y="57618"/>
                  <a:pt x="753242" y="61311"/>
                </a:cubicBezTo>
                <a:cubicBezTo>
                  <a:pt x="769757" y="69569"/>
                  <a:pt x="805793" y="78828"/>
                  <a:pt x="805793" y="78828"/>
                </a:cubicBezTo>
                <a:cubicBezTo>
                  <a:pt x="870023" y="75908"/>
                  <a:pt x="934391" y="75196"/>
                  <a:pt x="998483" y="70069"/>
                </a:cubicBezTo>
                <a:cubicBezTo>
                  <a:pt x="1007686" y="69333"/>
                  <a:pt x="1015852" y="63740"/>
                  <a:pt x="1024759" y="61311"/>
                </a:cubicBezTo>
                <a:cubicBezTo>
                  <a:pt x="1047986" y="54976"/>
                  <a:pt x="1094828" y="43793"/>
                  <a:pt x="1094828" y="43793"/>
                </a:cubicBezTo>
                <a:cubicBezTo>
                  <a:pt x="1109426" y="46713"/>
                  <a:pt x="1124089" y="49322"/>
                  <a:pt x="1138621" y="52552"/>
                </a:cubicBezTo>
                <a:cubicBezTo>
                  <a:pt x="1150372" y="55163"/>
                  <a:pt x="1161618" y="61311"/>
                  <a:pt x="1173656" y="61311"/>
                </a:cubicBezTo>
                <a:cubicBezTo>
                  <a:pt x="1246509" y="61311"/>
                  <a:pt x="1320187" y="51842"/>
                  <a:pt x="1392621" y="43793"/>
                </a:cubicBezTo>
                <a:cubicBezTo>
                  <a:pt x="1488888" y="11706"/>
                  <a:pt x="1404195" y="36491"/>
                  <a:pt x="1637862" y="43793"/>
                </a:cubicBezTo>
                <a:cubicBezTo>
                  <a:pt x="1658289" y="44431"/>
                  <a:pt x="1678736" y="43793"/>
                  <a:pt x="1699173" y="43793"/>
                </a:cubicBezTo>
              </a:path>
            </a:pathLst>
          </a:custGeom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50000">
                  <a:schemeClr val="tx1"/>
                </a:gs>
              </a:gsLst>
              <a:lin ang="0" scaled="1"/>
              <a:tileRect/>
            </a:gra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40" name="Forme libre 39"/>
          <p:cNvSpPr/>
          <p:nvPr/>
        </p:nvSpPr>
        <p:spPr>
          <a:xfrm>
            <a:off x="3754218" y="1760569"/>
            <a:ext cx="3038665" cy="831520"/>
          </a:xfrm>
          <a:custGeom>
            <a:avLst/>
            <a:gdLst>
              <a:gd name="connsiteX0" fmla="*/ 0 w 2172138"/>
              <a:gd name="connsiteY0" fmla="*/ 341657 h 595657"/>
              <a:gd name="connsiteX1" fmla="*/ 43794 w 2172138"/>
              <a:gd name="connsiteY1" fmla="*/ 367933 h 595657"/>
              <a:gd name="connsiteX2" fmla="*/ 78828 w 2172138"/>
              <a:gd name="connsiteY2" fmla="*/ 420485 h 595657"/>
              <a:gd name="connsiteX3" fmla="*/ 87587 w 2172138"/>
              <a:gd name="connsiteY3" fmla="*/ 446761 h 595657"/>
              <a:gd name="connsiteX4" fmla="*/ 166414 w 2172138"/>
              <a:gd name="connsiteY4" fmla="*/ 481795 h 595657"/>
              <a:gd name="connsiteX5" fmla="*/ 394138 w 2172138"/>
              <a:gd name="connsiteY5" fmla="*/ 499312 h 595657"/>
              <a:gd name="connsiteX6" fmla="*/ 525518 w 2172138"/>
              <a:gd name="connsiteY6" fmla="*/ 534347 h 595657"/>
              <a:gd name="connsiteX7" fmla="*/ 551794 w 2172138"/>
              <a:gd name="connsiteY7" fmla="*/ 543105 h 595657"/>
              <a:gd name="connsiteX8" fmla="*/ 578069 w 2172138"/>
              <a:gd name="connsiteY8" fmla="*/ 551864 h 595657"/>
              <a:gd name="connsiteX9" fmla="*/ 753242 w 2172138"/>
              <a:gd name="connsiteY9" fmla="*/ 560623 h 595657"/>
              <a:gd name="connsiteX10" fmla="*/ 867104 w 2172138"/>
              <a:gd name="connsiteY10" fmla="*/ 578140 h 595657"/>
              <a:gd name="connsiteX11" fmla="*/ 1016000 w 2172138"/>
              <a:gd name="connsiteY11" fmla="*/ 595657 h 595657"/>
              <a:gd name="connsiteX12" fmla="*/ 1094828 w 2172138"/>
              <a:gd name="connsiteY12" fmla="*/ 586898 h 595657"/>
              <a:gd name="connsiteX13" fmla="*/ 1121104 w 2172138"/>
              <a:gd name="connsiteY13" fmla="*/ 578140 h 595657"/>
              <a:gd name="connsiteX14" fmla="*/ 1199931 w 2172138"/>
              <a:gd name="connsiteY14" fmla="*/ 569381 h 595657"/>
              <a:gd name="connsiteX15" fmla="*/ 1375104 w 2172138"/>
              <a:gd name="connsiteY15" fmla="*/ 578140 h 595657"/>
              <a:gd name="connsiteX16" fmla="*/ 1401380 w 2172138"/>
              <a:gd name="connsiteY16" fmla="*/ 586898 h 595657"/>
              <a:gd name="connsiteX17" fmla="*/ 1576552 w 2172138"/>
              <a:gd name="connsiteY17" fmla="*/ 578140 h 595657"/>
              <a:gd name="connsiteX18" fmla="*/ 1672897 w 2172138"/>
              <a:gd name="connsiteY18" fmla="*/ 551864 h 595657"/>
              <a:gd name="connsiteX19" fmla="*/ 1707931 w 2172138"/>
              <a:gd name="connsiteY19" fmla="*/ 543105 h 595657"/>
              <a:gd name="connsiteX20" fmla="*/ 1786759 w 2172138"/>
              <a:gd name="connsiteY20" fmla="*/ 516830 h 595657"/>
              <a:gd name="connsiteX21" fmla="*/ 1813035 w 2172138"/>
              <a:gd name="connsiteY21" fmla="*/ 508071 h 595657"/>
              <a:gd name="connsiteX22" fmla="*/ 1839311 w 2172138"/>
              <a:gd name="connsiteY22" fmla="*/ 499312 h 595657"/>
              <a:gd name="connsiteX23" fmla="*/ 1926897 w 2172138"/>
              <a:gd name="connsiteY23" fmla="*/ 473036 h 595657"/>
              <a:gd name="connsiteX24" fmla="*/ 1953173 w 2172138"/>
              <a:gd name="connsiteY24" fmla="*/ 455519 h 595657"/>
              <a:gd name="connsiteX25" fmla="*/ 1961931 w 2172138"/>
              <a:gd name="connsiteY25" fmla="*/ 429243 h 595657"/>
              <a:gd name="connsiteX26" fmla="*/ 1988207 w 2172138"/>
              <a:gd name="connsiteY26" fmla="*/ 420485 h 595657"/>
              <a:gd name="connsiteX27" fmla="*/ 2005725 w 2172138"/>
              <a:gd name="connsiteY27" fmla="*/ 402967 h 595657"/>
              <a:gd name="connsiteX28" fmla="*/ 2023242 w 2172138"/>
              <a:gd name="connsiteY28" fmla="*/ 350416 h 595657"/>
              <a:gd name="connsiteX29" fmla="*/ 2032000 w 2172138"/>
              <a:gd name="connsiteY29" fmla="*/ 324140 h 595657"/>
              <a:gd name="connsiteX30" fmla="*/ 2049518 w 2172138"/>
              <a:gd name="connsiteY30" fmla="*/ 306623 h 595657"/>
              <a:gd name="connsiteX31" fmla="*/ 2067035 w 2172138"/>
              <a:gd name="connsiteY31" fmla="*/ 245312 h 595657"/>
              <a:gd name="connsiteX32" fmla="*/ 2084552 w 2172138"/>
              <a:gd name="connsiteY32" fmla="*/ 192761 h 595657"/>
              <a:gd name="connsiteX33" fmla="*/ 2093311 w 2172138"/>
              <a:gd name="connsiteY33" fmla="*/ 166485 h 595657"/>
              <a:gd name="connsiteX34" fmla="*/ 2128345 w 2172138"/>
              <a:gd name="connsiteY34" fmla="*/ 122692 h 595657"/>
              <a:gd name="connsiteX35" fmla="*/ 2154621 w 2172138"/>
              <a:gd name="connsiteY35" fmla="*/ 26347 h 595657"/>
              <a:gd name="connsiteX36" fmla="*/ 2172138 w 2172138"/>
              <a:gd name="connsiteY36" fmla="*/ 71 h 5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2138" h="595657">
                <a:moveTo>
                  <a:pt x="0" y="341657"/>
                </a:moveTo>
                <a:cubicBezTo>
                  <a:pt x="14598" y="350416"/>
                  <a:pt x="31756" y="355895"/>
                  <a:pt x="43794" y="367933"/>
                </a:cubicBezTo>
                <a:cubicBezTo>
                  <a:pt x="58681" y="382820"/>
                  <a:pt x="72170" y="400512"/>
                  <a:pt x="78828" y="420485"/>
                </a:cubicBezTo>
                <a:cubicBezTo>
                  <a:pt x="81748" y="429244"/>
                  <a:pt x="81820" y="439552"/>
                  <a:pt x="87587" y="446761"/>
                </a:cubicBezTo>
                <a:cubicBezTo>
                  <a:pt x="100619" y="463052"/>
                  <a:pt x="154056" y="481068"/>
                  <a:pt x="166414" y="481795"/>
                </a:cubicBezTo>
                <a:cubicBezTo>
                  <a:pt x="341703" y="492107"/>
                  <a:pt x="265897" y="485064"/>
                  <a:pt x="394138" y="499312"/>
                </a:cubicBezTo>
                <a:cubicBezTo>
                  <a:pt x="490998" y="520837"/>
                  <a:pt x="447426" y="508317"/>
                  <a:pt x="525518" y="534347"/>
                </a:cubicBezTo>
                <a:lnTo>
                  <a:pt x="551794" y="543105"/>
                </a:lnTo>
                <a:cubicBezTo>
                  <a:pt x="560552" y="546024"/>
                  <a:pt x="568848" y="551403"/>
                  <a:pt x="578069" y="551864"/>
                </a:cubicBezTo>
                <a:lnTo>
                  <a:pt x="753242" y="560623"/>
                </a:lnTo>
                <a:cubicBezTo>
                  <a:pt x="815964" y="576303"/>
                  <a:pt x="771833" y="566932"/>
                  <a:pt x="867104" y="578140"/>
                </a:cubicBezTo>
                <a:cubicBezTo>
                  <a:pt x="1071770" y="602218"/>
                  <a:pt x="792067" y="570774"/>
                  <a:pt x="1016000" y="595657"/>
                </a:cubicBezTo>
                <a:cubicBezTo>
                  <a:pt x="1042276" y="592737"/>
                  <a:pt x="1068750" y="591244"/>
                  <a:pt x="1094828" y="586898"/>
                </a:cubicBezTo>
                <a:cubicBezTo>
                  <a:pt x="1103935" y="585380"/>
                  <a:pt x="1111997" y="579658"/>
                  <a:pt x="1121104" y="578140"/>
                </a:cubicBezTo>
                <a:cubicBezTo>
                  <a:pt x="1147182" y="573794"/>
                  <a:pt x="1173655" y="572301"/>
                  <a:pt x="1199931" y="569381"/>
                </a:cubicBezTo>
                <a:cubicBezTo>
                  <a:pt x="1258322" y="572301"/>
                  <a:pt x="1316860" y="573075"/>
                  <a:pt x="1375104" y="578140"/>
                </a:cubicBezTo>
                <a:cubicBezTo>
                  <a:pt x="1384302" y="578940"/>
                  <a:pt x="1392148" y="586898"/>
                  <a:pt x="1401380" y="586898"/>
                </a:cubicBezTo>
                <a:cubicBezTo>
                  <a:pt x="1459844" y="586898"/>
                  <a:pt x="1518161" y="581059"/>
                  <a:pt x="1576552" y="578140"/>
                </a:cubicBezTo>
                <a:cubicBezTo>
                  <a:pt x="1625670" y="561767"/>
                  <a:pt x="1593866" y="571622"/>
                  <a:pt x="1672897" y="551864"/>
                </a:cubicBezTo>
                <a:cubicBezTo>
                  <a:pt x="1684575" y="548944"/>
                  <a:pt x="1696511" y="546912"/>
                  <a:pt x="1707931" y="543105"/>
                </a:cubicBezTo>
                <a:lnTo>
                  <a:pt x="1786759" y="516830"/>
                </a:lnTo>
                <a:lnTo>
                  <a:pt x="1813035" y="508071"/>
                </a:lnTo>
                <a:cubicBezTo>
                  <a:pt x="1821794" y="505151"/>
                  <a:pt x="1830354" y="501551"/>
                  <a:pt x="1839311" y="499312"/>
                </a:cubicBezTo>
                <a:cubicBezTo>
                  <a:pt x="1858899" y="494415"/>
                  <a:pt x="1914099" y="481568"/>
                  <a:pt x="1926897" y="473036"/>
                </a:cubicBezTo>
                <a:lnTo>
                  <a:pt x="1953173" y="455519"/>
                </a:lnTo>
                <a:cubicBezTo>
                  <a:pt x="1956092" y="446760"/>
                  <a:pt x="1955403" y="435771"/>
                  <a:pt x="1961931" y="429243"/>
                </a:cubicBezTo>
                <a:cubicBezTo>
                  <a:pt x="1968459" y="422715"/>
                  <a:pt x="1980290" y="425235"/>
                  <a:pt x="1988207" y="420485"/>
                </a:cubicBezTo>
                <a:cubicBezTo>
                  <a:pt x="1995288" y="416236"/>
                  <a:pt x="1999886" y="408806"/>
                  <a:pt x="2005725" y="402967"/>
                </a:cubicBezTo>
                <a:lnTo>
                  <a:pt x="2023242" y="350416"/>
                </a:lnTo>
                <a:cubicBezTo>
                  <a:pt x="2026161" y="341657"/>
                  <a:pt x="2025472" y="330668"/>
                  <a:pt x="2032000" y="324140"/>
                </a:cubicBezTo>
                <a:lnTo>
                  <a:pt x="2049518" y="306623"/>
                </a:lnTo>
                <a:cubicBezTo>
                  <a:pt x="2078963" y="218281"/>
                  <a:pt x="2034026" y="355340"/>
                  <a:pt x="2067035" y="245312"/>
                </a:cubicBezTo>
                <a:cubicBezTo>
                  <a:pt x="2072341" y="227626"/>
                  <a:pt x="2078713" y="210278"/>
                  <a:pt x="2084552" y="192761"/>
                </a:cubicBezTo>
                <a:cubicBezTo>
                  <a:pt x="2087472" y="184002"/>
                  <a:pt x="2086783" y="173014"/>
                  <a:pt x="2093311" y="166485"/>
                </a:cubicBezTo>
                <a:cubicBezTo>
                  <a:pt x="2118271" y="141524"/>
                  <a:pt x="2106247" y="155838"/>
                  <a:pt x="2128345" y="122692"/>
                </a:cubicBezTo>
                <a:cubicBezTo>
                  <a:pt x="2140725" y="60794"/>
                  <a:pt x="2132397" y="93019"/>
                  <a:pt x="2154621" y="26347"/>
                </a:cubicBezTo>
                <a:cubicBezTo>
                  <a:pt x="2164303" y="-2699"/>
                  <a:pt x="2154148" y="71"/>
                  <a:pt x="2172138" y="71"/>
                </a:cubicBezTo>
              </a:path>
            </a:pathLst>
          </a:custGeom>
          <a:ln w="38100">
            <a:solidFill>
              <a:srgbClr val="BB6F9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2649" y="2136087"/>
            <a:ext cx="293014" cy="2092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4493" y="2728928"/>
            <a:ext cx="369286" cy="30506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7773" y="1194085"/>
            <a:ext cx="293014" cy="209296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9617" y="1786926"/>
            <a:ext cx="369286" cy="3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57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32568">
            <a:off x="-6900225" y="-3353029"/>
            <a:ext cx="20101944" cy="9820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1966402" y="1066196"/>
            <a:ext cx="7161024" cy="50286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7/30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7490" y="1030141"/>
            <a:ext cx="7065225" cy="2339898"/>
          </a:xfrm>
          <a:prstGeom prst="rect">
            <a:avLst/>
          </a:prstGeom>
          <a:blipFill rotWithShape="1">
            <a:blip r:embed="rId3">
              <a:alphaModFix amt="75000"/>
            </a:blip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05" y="781109"/>
            <a:ext cx="1341509" cy="249032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70" y="767830"/>
            <a:ext cx="1333524" cy="256579"/>
          </a:xfrm>
          <a:prstGeom prst="rect">
            <a:avLst/>
          </a:prstGeom>
        </p:spPr>
      </p:pic>
      <p:cxnSp>
        <p:nvCxnSpPr>
          <p:cNvPr id="47" name="Connecteur droit 46"/>
          <p:cNvCxnSpPr/>
          <p:nvPr/>
        </p:nvCxnSpPr>
        <p:spPr>
          <a:xfrm flipV="1">
            <a:off x="6954203" y="1207042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7580" y="2572303"/>
            <a:ext cx="75084" cy="549384"/>
          </a:xfrm>
          <a:prstGeom prst="rect">
            <a:avLst/>
          </a:prstGeom>
          <a:solidFill>
            <a:srgbClr val="BB6F9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76" tIns="45736" rIns="91476" bIns="45736" rtlCol="0" anchor="ctr"/>
          <a:lstStyle/>
          <a:p>
            <a:pPr algn="ctr"/>
            <a:endParaRPr lang="fr-FR"/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595" y="3436256"/>
            <a:ext cx="557742" cy="351398"/>
          </a:xfrm>
          <a:prstGeom prst="rect">
            <a:avLst/>
          </a:prstGeom>
        </p:spPr>
      </p:pic>
      <p:cxnSp>
        <p:nvCxnSpPr>
          <p:cNvPr id="54" name="Connecteur droit 53"/>
          <p:cNvCxnSpPr/>
          <p:nvPr/>
        </p:nvCxnSpPr>
        <p:spPr>
          <a:xfrm flipV="1">
            <a:off x="3754218" y="1030142"/>
            <a:ext cx="0" cy="2091546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24" y="1258140"/>
            <a:ext cx="1233370" cy="248756"/>
          </a:xfrm>
          <a:prstGeom prst="rect">
            <a:avLst/>
          </a:prstGeom>
        </p:spPr>
      </p:pic>
      <p:sp>
        <p:nvSpPr>
          <p:cNvPr id="56" name="ZoneTexte 55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Forêt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Lyman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–Alpha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V="1">
            <a:off x="6787808" y="966810"/>
            <a:ext cx="0" cy="1914649"/>
          </a:xfrm>
          <a:prstGeom prst="lin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Lyazoom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5" t="5624" r="30493" b="27524"/>
          <a:stretch/>
        </p:blipFill>
        <p:spPr>
          <a:xfrm>
            <a:off x="7739608" y="1016251"/>
            <a:ext cx="2408518" cy="2257028"/>
          </a:xfrm>
          <a:prstGeom prst="ellipse">
            <a:avLst/>
          </a:prstGeom>
        </p:spPr>
      </p:pic>
      <p:sp>
        <p:nvSpPr>
          <p:cNvPr id="66" name="Ellipse 65"/>
          <p:cNvSpPr/>
          <p:nvPr/>
        </p:nvSpPr>
        <p:spPr>
          <a:xfrm>
            <a:off x="7631578" y="784177"/>
            <a:ext cx="2633817" cy="248910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67" name="Forme libre 66"/>
          <p:cNvSpPr/>
          <p:nvPr/>
        </p:nvSpPr>
        <p:spPr>
          <a:xfrm>
            <a:off x="7815897" y="1440271"/>
            <a:ext cx="2235655" cy="98018"/>
          </a:xfrm>
          <a:custGeom>
            <a:avLst/>
            <a:gdLst>
              <a:gd name="connsiteX0" fmla="*/ 0 w 1699173"/>
              <a:gd name="connsiteY0" fmla="*/ 8759 h 78828"/>
              <a:gd name="connsiteX1" fmla="*/ 96345 w 1699173"/>
              <a:gd name="connsiteY1" fmla="*/ 17518 h 78828"/>
              <a:gd name="connsiteX2" fmla="*/ 122621 w 1699173"/>
              <a:gd name="connsiteY2" fmla="*/ 26276 h 78828"/>
              <a:gd name="connsiteX3" fmla="*/ 157656 w 1699173"/>
              <a:gd name="connsiteY3" fmla="*/ 35035 h 78828"/>
              <a:gd name="connsiteX4" fmla="*/ 210207 w 1699173"/>
              <a:gd name="connsiteY4" fmla="*/ 26276 h 78828"/>
              <a:gd name="connsiteX5" fmla="*/ 306552 w 1699173"/>
              <a:gd name="connsiteY5" fmla="*/ 0 h 78828"/>
              <a:gd name="connsiteX6" fmla="*/ 402897 w 1699173"/>
              <a:gd name="connsiteY6" fmla="*/ 8759 h 78828"/>
              <a:gd name="connsiteX7" fmla="*/ 508000 w 1699173"/>
              <a:gd name="connsiteY7" fmla="*/ 35035 h 78828"/>
              <a:gd name="connsiteX8" fmla="*/ 735724 w 1699173"/>
              <a:gd name="connsiteY8" fmla="*/ 43793 h 78828"/>
              <a:gd name="connsiteX9" fmla="*/ 753242 w 1699173"/>
              <a:gd name="connsiteY9" fmla="*/ 61311 h 78828"/>
              <a:gd name="connsiteX10" fmla="*/ 805793 w 1699173"/>
              <a:gd name="connsiteY10" fmla="*/ 78828 h 78828"/>
              <a:gd name="connsiteX11" fmla="*/ 998483 w 1699173"/>
              <a:gd name="connsiteY11" fmla="*/ 70069 h 78828"/>
              <a:gd name="connsiteX12" fmla="*/ 1024759 w 1699173"/>
              <a:gd name="connsiteY12" fmla="*/ 61311 h 78828"/>
              <a:gd name="connsiteX13" fmla="*/ 1094828 w 1699173"/>
              <a:gd name="connsiteY13" fmla="*/ 43793 h 78828"/>
              <a:gd name="connsiteX14" fmla="*/ 1138621 w 1699173"/>
              <a:gd name="connsiteY14" fmla="*/ 52552 h 78828"/>
              <a:gd name="connsiteX15" fmla="*/ 1173656 w 1699173"/>
              <a:gd name="connsiteY15" fmla="*/ 61311 h 78828"/>
              <a:gd name="connsiteX16" fmla="*/ 1392621 w 1699173"/>
              <a:gd name="connsiteY16" fmla="*/ 43793 h 78828"/>
              <a:gd name="connsiteX17" fmla="*/ 1637862 w 1699173"/>
              <a:gd name="connsiteY17" fmla="*/ 43793 h 78828"/>
              <a:gd name="connsiteX18" fmla="*/ 1699173 w 1699173"/>
              <a:gd name="connsiteY18" fmla="*/ 43793 h 7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99173" h="78828">
                <a:moveTo>
                  <a:pt x="0" y="8759"/>
                </a:moveTo>
                <a:cubicBezTo>
                  <a:pt x="32115" y="11679"/>
                  <a:pt x="64422" y="12958"/>
                  <a:pt x="96345" y="17518"/>
                </a:cubicBezTo>
                <a:cubicBezTo>
                  <a:pt x="105485" y="18824"/>
                  <a:pt x="113744" y="23740"/>
                  <a:pt x="122621" y="26276"/>
                </a:cubicBezTo>
                <a:cubicBezTo>
                  <a:pt x="134196" y="29583"/>
                  <a:pt x="145978" y="32115"/>
                  <a:pt x="157656" y="35035"/>
                </a:cubicBezTo>
                <a:cubicBezTo>
                  <a:pt x="175173" y="32115"/>
                  <a:pt x="192843" y="29997"/>
                  <a:pt x="210207" y="26276"/>
                </a:cubicBezTo>
                <a:cubicBezTo>
                  <a:pt x="265531" y="14421"/>
                  <a:pt x="266526" y="13343"/>
                  <a:pt x="306552" y="0"/>
                </a:cubicBezTo>
                <a:cubicBezTo>
                  <a:pt x="338667" y="2920"/>
                  <a:pt x="371140" y="3155"/>
                  <a:pt x="402897" y="8759"/>
                </a:cubicBezTo>
                <a:cubicBezTo>
                  <a:pt x="500554" y="25993"/>
                  <a:pt x="410059" y="28914"/>
                  <a:pt x="508000" y="35035"/>
                </a:cubicBezTo>
                <a:cubicBezTo>
                  <a:pt x="583816" y="39773"/>
                  <a:pt x="659816" y="40874"/>
                  <a:pt x="735724" y="43793"/>
                </a:cubicBezTo>
                <a:cubicBezTo>
                  <a:pt x="741563" y="49632"/>
                  <a:pt x="745856" y="57618"/>
                  <a:pt x="753242" y="61311"/>
                </a:cubicBezTo>
                <a:cubicBezTo>
                  <a:pt x="769757" y="69569"/>
                  <a:pt x="805793" y="78828"/>
                  <a:pt x="805793" y="78828"/>
                </a:cubicBezTo>
                <a:cubicBezTo>
                  <a:pt x="870023" y="75908"/>
                  <a:pt x="934391" y="75196"/>
                  <a:pt x="998483" y="70069"/>
                </a:cubicBezTo>
                <a:cubicBezTo>
                  <a:pt x="1007686" y="69333"/>
                  <a:pt x="1015852" y="63740"/>
                  <a:pt x="1024759" y="61311"/>
                </a:cubicBezTo>
                <a:cubicBezTo>
                  <a:pt x="1047986" y="54976"/>
                  <a:pt x="1094828" y="43793"/>
                  <a:pt x="1094828" y="43793"/>
                </a:cubicBezTo>
                <a:cubicBezTo>
                  <a:pt x="1109426" y="46713"/>
                  <a:pt x="1124089" y="49322"/>
                  <a:pt x="1138621" y="52552"/>
                </a:cubicBezTo>
                <a:cubicBezTo>
                  <a:pt x="1150372" y="55163"/>
                  <a:pt x="1161618" y="61311"/>
                  <a:pt x="1173656" y="61311"/>
                </a:cubicBezTo>
                <a:cubicBezTo>
                  <a:pt x="1246509" y="61311"/>
                  <a:pt x="1320187" y="51842"/>
                  <a:pt x="1392621" y="43793"/>
                </a:cubicBezTo>
                <a:cubicBezTo>
                  <a:pt x="1488888" y="11706"/>
                  <a:pt x="1404195" y="36491"/>
                  <a:pt x="1637862" y="43793"/>
                </a:cubicBezTo>
                <a:cubicBezTo>
                  <a:pt x="1658289" y="44431"/>
                  <a:pt x="1678736" y="43793"/>
                  <a:pt x="1699173" y="43793"/>
                </a:cubicBezTo>
              </a:path>
            </a:pathLst>
          </a:custGeom>
          <a:ln>
            <a:gradFill flip="none" rotWithShape="1">
              <a:gsLst>
                <a:gs pos="0">
                  <a:srgbClr val="BB6F96">
                    <a:alpha val="0"/>
                  </a:srgbClr>
                </a:gs>
                <a:gs pos="100000">
                  <a:srgbClr val="BB6F96">
                    <a:alpha val="0"/>
                  </a:srgbClr>
                </a:gs>
                <a:gs pos="5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68" name="Connecteur droit 67"/>
          <p:cNvCxnSpPr/>
          <p:nvPr/>
        </p:nvCxnSpPr>
        <p:spPr>
          <a:xfrm flipH="1">
            <a:off x="8714117" y="1546537"/>
            <a:ext cx="1" cy="157480"/>
          </a:xfrm>
          <a:prstGeom prst="line">
            <a:avLst/>
          </a:prstGeom>
          <a:ln w="19050" cmpd="sng">
            <a:solidFill>
              <a:srgbClr val="BB6F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10453693" y="1519217"/>
            <a:ext cx="0" cy="142977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50" idx="2"/>
          </p:cNvCxnSpPr>
          <p:nvPr/>
        </p:nvCxnSpPr>
        <p:spPr>
          <a:xfrm>
            <a:off x="4835122" y="3121687"/>
            <a:ext cx="4184481" cy="151592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50" idx="0"/>
          </p:cNvCxnSpPr>
          <p:nvPr/>
        </p:nvCxnSpPr>
        <p:spPr>
          <a:xfrm flipV="1">
            <a:off x="4835122" y="953853"/>
            <a:ext cx="3459158" cy="1618450"/>
          </a:xfrm>
          <a:prstGeom prst="line">
            <a:avLst/>
          </a:prstGeom>
          <a:ln w="31750" cmpd="sng">
            <a:gradFill flip="none" rotWithShape="1">
              <a:gsLst>
                <a:gs pos="0">
                  <a:srgbClr val="BB6F96">
                    <a:alpha val="2500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orme libre 29"/>
          <p:cNvSpPr/>
          <p:nvPr/>
        </p:nvSpPr>
        <p:spPr>
          <a:xfrm>
            <a:off x="3754218" y="1760533"/>
            <a:ext cx="3088943" cy="1215348"/>
          </a:xfrm>
          <a:custGeom>
            <a:avLst/>
            <a:gdLst>
              <a:gd name="connsiteX0" fmla="*/ 11340 w 2642161"/>
              <a:gd name="connsiteY0" fmla="*/ 1088661 h 1100001"/>
              <a:gd name="connsiteX1" fmla="*/ 0 w 2642161"/>
              <a:gd name="connsiteY1" fmla="*/ 396908 h 1100001"/>
              <a:gd name="connsiteX2" fmla="*/ 79378 w 2642161"/>
              <a:gd name="connsiteY2" fmla="*/ 498970 h 1100001"/>
              <a:gd name="connsiteX3" fmla="*/ 113397 w 2642161"/>
              <a:gd name="connsiteY3" fmla="*/ 521650 h 1100001"/>
              <a:gd name="connsiteX4" fmla="*/ 124736 w 2642161"/>
              <a:gd name="connsiteY4" fmla="*/ 555671 h 1100001"/>
              <a:gd name="connsiteX5" fmla="*/ 192774 w 2642161"/>
              <a:gd name="connsiteY5" fmla="*/ 578351 h 1100001"/>
              <a:gd name="connsiteX6" fmla="*/ 294831 w 2642161"/>
              <a:gd name="connsiteY6" fmla="*/ 612372 h 1100001"/>
              <a:gd name="connsiteX7" fmla="*/ 328850 w 2642161"/>
              <a:gd name="connsiteY7" fmla="*/ 623712 h 1100001"/>
              <a:gd name="connsiteX8" fmla="*/ 362869 w 2642161"/>
              <a:gd name="connsiteY8" fmla="*/ 635052 h 1100001"/>
              <a:gd name="connsiteX9" fmla="*/ 476265 w 2642161"/>
              <a:gd name="connsiteY9" fmla="*/ 657733 h 1100001"/>
              <a:gd name="connsiteX10" fmla="*/ 555642 w 2642161"/>
              <a:gd name="connsiteY10" fmla="*/ 669073 h 1100001"/>
              <a:gd name="connsiteX11" fmla="*/ 601001 w 2642161"/>
              <a:gd name="connsiteY11" fmla="*/ 680413 h 1100001"/>
              <a:gd name="connsiteX12" fmla="*/ 759756 w 2642161"/>
              <a:gd name="connsiteY12" fmla="*/ 703094 h 1100001"/>
              <a:gd name="connsiteX13" fmla="*/ 805114 w 2642161"/>
              <a:gd name="connsiteY13" fmla="*/ 714434 h 1100001"/>
              <a:gd name="connsiteX14" fmla="*/ 873152 w 2642161"/>
              <a:gd name="connsiteY14" fmla="*/ 737114 h 1100001"/>
              <a:gd name="connsiteX15" fmla="*/ 963869 w 2642161"/>
              <a:gd name="connsiteY15" fmla="*/ 759795 h 1100001"/>
              <a:gd name="connsiteX16" fmla="*/ 1576210 w 2642161"/>
              <a:gd name="connsiteY16" fmla="*/ 771135 h 1100001"/>
              <a:gd name="connsiteX17" fmla="*/ 2075154 w 2642161"/>
              <a:gd name="connsiteY17" fmla="*/ 759795 h 1100001"/>
              <a:gd name="connsiteX18" fmla="*/ 2109173 w 2642161"/>
              <a:gd name="connsiteY18" fmla="*/ 748455 h 1100001"/>
              <a:gd name="connsiteX19" fmla="*/ 2177211 w 2642161"/>
              <a:gd name="connsiteY19" fmla="*/ 737114 h 1100001"/>
              <a:gd name="connsiteX20" fmla="*/ 2211230 w 2642161"/>
              <a:gd name="connsiteY20" fmla="*/ 714434 h 1100001"/>
              <a:gd name="connsiteX21" fmla="*/ 2279267 w 2642161"/>
              <a:gd name="connsiteY21" fmla="*/ 691753 h 1100001"/>
              <a:gd name="connsiteX22" fmla="*/ 2301947 w 2642161"/>
              <a:gd name="connsiteY22" fmla="*/ 669073 h 1100001"/>
              <a:gd name="connsiteX23" fmla="*/ 2335966 w 2642161"/>
              <a:gd name="connsiteY23" fmla="*/ 646393 h 1100001"/>
              <a:gd name="connsiteX24" fmla="*/ 2347305 w 2642161"/>
              <a:gd name="connsiteY24" fmla="*/ 612372 h 1100001"/>
              <a:gd name="connsiteX25" fmla="*/ 2381324 w 2642161"/>
              <a:gd name="connsiteY25" fmla="*/ 589691 h 1100001"/>
              <a:gd name="connsiteX26" fmla="*/ 2438022 w 2642161"/>
              <a:gd name="connsiteY26" fmla="*/ 532990 h 1100001"/>
              <a:gd name="connsiteX27" fmla="*/ 2449362 w 2642161"/>
              <a:gd name="connsiteY27" fmla="*/ 498970 h 1100001"/>
              <a:gd name="connsiteX28" fmla="*/ 2494720 w 2642161"/>
              <a:gd name="connsiteY28" fmla="*/ 442269 h 1100001"/>
              <a:gd name="connsiteX29" fmla="*/ 2517400 w 2642161"/>
              <a:gd name="connsiteY29" fmla="*/ 374227 h 1100001"/>
              <a:gd name="connsiteX30" fmla="*/ 2528739 w 2642161"/>
              <a:gd name="connsiteY30" fmla="*/ 340207 h 1100001"/>
              <a:gd name="connsiteX31" fmla="*/ 2551419 w 2642161"/>
              <a:gd name="connsiteY31" fmla="*/ 306186 h 1100001"/>
              <a:gd name="connsiteX32" fmla="*/ 2574098 w 2642161"/>
              <a:gd name="connsiteY32" fmla="*/ 226804 h 1100001"/>
              <a:gd name="connsiteX33" fmla="*/ 2585438 w 2642161"/>
              <a:gd name="connsiteY33" fmla="*/ 192784 h 1100001"/>
              <a:gd name="connsiteX34" fmla="*/ 2596777 w 2642161"/>
              <a:gd name="connsiteY34" fmla="*/ 136083 h 1100001"/>
              <a:gd name="connsiteX35" fmla="*/ 2608117 w 2642161"/>
              <a:gd name="connsiteY35" fmla="*/ 102062 h 1100001"/>
              <a:gd name="connsiteX36" fmla="*/ 2619456 w 2642161"/>
              <a:gd name="connsiteY36" fmla="*/ 56701 h 1100001"/>
              <a:gd name="connsiteX37" fmla="*/ 2642136 w 2642161"/>
              <a:gd name="connsiteY37" fmla="*/ 0 h 1100001"/>
              <a:gd name="connsiteX38" fmla="*/ 2630796 w 2642161"/>
              <a:gd name="connsiteY38" fmla="*/ 1100001 h 1100001"/>
              <a:gd name="connsiteX39" fmla="*/ 11340 w 2642161"/>
              <a:gd name="connsiteY39" fmla="*/ 1088661 h 11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42161" h="1100001">
                <a:moveTo>
                  <a:pt x="11340" y="1088661"/>
                </a:moveTo>
                <a:lnTo>
                  <a:pt x="0" y="396908"/>
                </a:lnTo>
                <a:cubicBezTo>
                  <a:pt x="16611" y="420165"/>
                  <a:pt x="48930" y="474611"/>
                  <a:pt x="79378" y="498970"/>
                </a:cubicBezTo>
                <a:cubicBezTo>
                  <a:pt x="90020" y="507484"/>
                  <a:pt x="102057" y="514090"/>
                  <a:pt x="113397" y="521650"/>
                </a:cubicBezTo>
                <a:cubicBezTo>
                  <a:pt x="117177" y="532990"/>
                  <a:pt x="115009" y="548723"/>
                  <a:pt x="124736" y="555671"/>
                </a:cubicBezTo>
                <a:cubicBezTo>
                  <a:pt x="144189" y="569567"/>
                  <a:pt x="170095" y="570791"/>
                  <a:pt x="192774" y="578351"/>
                </a:cubicBezTo>
                <a:lnTo>
                  <a:pt x="294831" y="612372"/>
                </a:lnTo>
                <a:lnTo>
                  <a:pt x="328850" y="623712"/>
                </a:lnTo>
                <a:cubicBezTo>
                  <a:pt x="340190" y="627492"/>
                  <a:pt x="351148" y="632708"/>
                  <a:pt x="362869" y="635052"/>
                </a:cubicBezTo>
                <a:cubicBezTo>
                  <a:pt x="400668" y="642612"/>
                  <a:pt x="438105" y="652281"/>
                  <a:pt x="476265" y="657733"/>
                </a:cubicBezTo>
                <a:cubicBezTo>
                  <a:pt x="502724" y="661513"/>
                  <a:pt x="529345" y="664292"/>
                  <a:pt x="555642" y="669073"/>
                </a:cubicBezTo>
                <a:cubicBezTo>
                  <a:pt x="570976" y="671861"/>
                  <a:pt x="585628" y="677851"/>
                  <a:pt x="601001" y="680413"/>
                </a:cubicBezTo>
                <a:cubicBezTo>
                  <a:pt x="653729" y="689202"/>
                  <a:pt x="707897" y="690129"/>
                  <a:pt x="759756" y="703094"/>
                </a:cubicBezTo>
                <a:cubicBezTo>
                  <a:pt x="774875" y="706874"/>
                  <a:pt x="790187" y="709956"/>
                  <a:pt x="805114" y="714434"/>
                </a:cubicBezTo>
                <a:cubicBezTo>
                  <a:pt x="828012" y="721304"/>
                  <a:pt x="849960" y="731315"/>
                  <a:pt x="873152" y="737114"/>
                </a:cubicBezTo>
                <a:cubicBezTo>
                  <a:pt x="903391" y="744674"/>
                  <a:pt x="932705" y="759218"/>
                  <a:pt x="963869" y="759795"/>
                </a:cubicBezTo>
                <a:lnTo>
                  <a:pt x="1576210" y="771135"/>
                </a:lnTo>
                <a:lnTo>
                  <a:pt x="2075154" y="759795"/>
                </a:lnTo>
                <a:cubicBezTo>
                  <a:pt x="2087096" y="759287"/>
                  <a:pt x="2097505" y="751048"/>
                  <a:pt x="2109173" y="748455"/>
                </a:cubicBezTo>
                <a:cubicBezTo>
                  <a:pt x="2131618" y="743467"/>
                  <a:pt x="2154532" y="740894"/>
                  <a:pt x="2177211" y="737114"/>
                </a:cubicBezTo>
                <a:cubicBezTo>
                  <a:pt x="2188551" y="729554"/>
                  <a:pt x="2198776" y="719969"/>
                  <a:pt x="2211230" y="714434"/>
                </a:cubicBezTo>
                <a:cubicBezTo>
                  <a:pt x="2233075" y="704724"/>
                  <a:pt x="2279267" y="691753"/>
                  <a:pt x="2279267" y="691753"/>
                </a:cubicBezTo>
                <a:cubicBezTo>
                  <a:pt x="2286827" y="684193"/>
                  <a:pt x="2293598" y="675752"/>
                  <a:pt x="2301947" y="669073"/>
                </a:cubicBezTo>
                <a:cubicBezTo>
                  <a:pt x="2312589" y="660559"/>
                  <a:pt x="2327453" y="657035"/>
                  <a:pt x="2335966" y="646393"/>
                </a:cubicBezTo>
                <a:cubicBezTo>
                  <a:pt x="2343433" y="637059"/>
                  <a:pt x="2339838" y="621706"/>
                  <a:pt x="2347305" y="612372"/>
                </a:cubicBezTo>
                <a:cubicBezTo>
                  <a:pt x="2355818" y="601729"/>
                  <a:pt x="2371067" y="598666"/>
                  <a:pt x="2381324" y="589691"/>
                </a:cubicBezTo>
                <a:cubicBezTo>
                  <a:pt x="2401439" y="572090"/>
                  <a:pt x="2438022" y="532990"/>
                  <a:pt x="2438022" y="532990"/>
                </a:cubicBezTo>
                <a:cubicBezTo>
                  <a:pt x="2441802" y="521650"/>
                  <a:pt x="2443212" y="509220"/>
                  <a:pt x="2449362" y="498970"/>
                </a:cubicBezTo>
                <a:cubicBezTo>
                  <a:pt x="2489752" y="431650"/>
                  <a:pt x="2455818" y="529803"/>
                  <a:pt x="2494720" y="442269"/>
                </a:cubicBezTo>
                <a:cubicBezTo>
                  <a:pt x="2504429" y="420422"/>
                  <a:pt x="2509840" y="396908"/>
                  <a:pt x="2517400" y="374227"/>
                </a:cubicBezTo>
                <a:cubicBezTo>
                  <a:pt x="2521180" y="362887"/>
                  <a:pt x="2522109" y="350153"/>
                  <a:pt x="2528739" y="340207"/>
                </a:cubicBezTo>
                <a:lnTo>
                  <a:pt x="2551419" y="306186"/>
                </a:lnTo>
                <a:cubicBezTo>
                  <a:pt x="2578615" y="224589"/>
                  <a:pt x="2545610" y="326514"/>
                  <a:pt x="2574098" y="226804"/>
                </a:cubicBezTo>
                <a:cubicBezTo>
                  <a:pt x="2577382" y="215310"/>
                  <a:pt x="2582539" y="204381"/>
                  <a:pt x="2585438" y="192784"/>
                </a:cubicBezTo>
                <a:cubicBezTo>
                  <a:pt x="2590113" y="174085"/>
                  <a:pt x="2592103" y="154782"/>
                  <a:pt x="2596777" y="136083"/>
                </a:cubicBezTo>
                <a:cubicBezTo>
                  <a:pt x="2599676" y="124486"/>
                  <a:pt x="2604833" y="113556"/>
                  <a:pt x="2608117" y="102062"/>
                </a:cubicBezTo>
                <a:cubicBezTo>
                  <a:pt x="2612398" y="87076"/>
                  <a:pt x="2613984" y="71294"/>
                  <a:pt x="2619456" y="56701"/>
                </a:cubicBezTo>
                <a:cubicBezTo>
                  <a:pt x="2643826" y="-8290"/>
                  <a:pt x="2642136" y="31878"/>
                  <a:pt x="2642136" y="0"/>
                </a:cubicBezTo>
                <a:lnTo>
                  <a:pt x="2630796" y="1100001"/>
                </a:lnTo>
                <a:lnTo>
                  <a:pt x="11340" y="1088661"/>
                </a:lnTo>
                <a:close/>
              </a:path>
            </a:pathLst>
          </a:custGeom>
          <a:solidFill>
            <a:srgbClr val="BB6F96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Forme libre 31"/>
          <p:cNvSpPr/>
          <p:nvPr/>
        </p:nvSpPr>
        <p:spPr>
          <a:xfrm>
            <a:off x="3754218" y="1760569"/>
            <a:ext cx="3038665" cy="831520"/>
          </a:xfrm>
          <a:custGeom>
            <a:avLst/>
            <a:gdLst>
              <a:gd name="connsiteX0" fmla="*/ 0 w 2172138"/>
              <a:gd name="connsiteY0" fmla="*/ 341657 h 595657"/>
              <a:gd name="connsiteX1" fmla="*/ 43794 w 2172138"/>
              <a:gd name="connsiteY1" fmla="*/ 367933 h 595657"/>
              <a:gd name="connsiteX2" fmla="*/ 78828 w 2172138"/>
              <a:gd name="connsiteY2" fmla="*/ 420485 h 595657"/>
              <a:gd name="connsiteX3" fmla="*/ 87587 w 2172138"/>
              <a:gd name="connsiteY3" fmla="*/ 446761 h 595657"/>
              <a:gd name="connsiteX4" fmla="*/ 166414 w 2172138"/>
              <a:gd name="connsiteY4" fmla="*/ 481795 h 595657"/>
              <a:gd name="connsiteX5" fmla="*/ 394138 w 2172138"/>
              <a:gd name="connsiteY5" fmla="*/ 499312 h 595657"/>
              <a:gd name="connsiteX6" fmla="*/ 525518 w 2172138"/>
              <a:gd name="connsiteY6" fmla="*/ 534347 h 595657"/>
              <a:gd name="connsiteX7" fmla="*/ 551794 w 2172138"/>
              <a:gd name="connsiteY7" fmla="*/ 543105 h 595657"/>
              <a:gd name="connsiteX8" fmla="*/ 578069 w 2172138"/>
              <a:gd name="connsiteY8" fmla="*/ 551864 h 595657"/>
              <a:gd name="connsiteX9" fmla="*/ 753242 w 2172138"/>
              <a:gd name="connsiteY9" fmla="*/ 560623 h 595657"/>
              <a:gd name="connsiteX10" fmla="*/ 867104 w 2172138"/>
              <a:gd name="connsiteY10" fmla="*/ 578140 h 595657"/>
              <a:gd name="connsiteX11" fmla="*/ 1016000 w 2172138"/>
              <a:gd name="connsiteY11" fmla="*/ 595657 h 595657"/>
              <a:gd name="connsiteX12" fmla="*/ 1094828 w 2172138"/>
              <a:gd name="connsiteY12" fmla="*/ 586898 h 595657"/>
              <a:gd name="connsiteX13" fmla="*/ 1121104 w 2172138"/>
              <a:gd name="connsiteY13" fmla="*/ 578140 h 595657"/>
              <a:gd name="connsiteX14" fmla="*/ 1199931 w 2172138"/>
              <a:gd name="connsiteY14" fmla="*/ 569381 h 595657"/>
              <a:gd name="connsiteX15" fmla="*/ 1375104 w 2172138"/>
              <a:gd name="connsiteY15" fmla="*/ 578140 h 595657"/>
              <a:gd name="connsiteX16" fmla="*/ 1401380 w 2172138"/>
              <a:gd name="connsiteY16" fmla="*/ 586898 h 595657"/>
              <a:gd name="connsiteX17" fmla="*/ 1576552 w 2172138"/>
              <a:gd name="connsiteY17" fmla="*/ 578140 h 595657"/>
              <a:gd name="connsiteX18" fmla="*/ 1672897 w 2172138"/>
              <a:gd name="connsiteY18" fmla="*/ 551864 h 595657"/>
              <a:gd name="connsiteX19" fmla="*/ 1707931 w 2172138"/>
              <a:gd name="connsiteY19" fmla="*/ 543105 h 595657"/>
              <a:gd name="connsiteX20" fmla="*/ 1786759 w 2172138"/>
              <a:gd name="connsiteY20" fmla="*/ 516830 h 595657"/>
              <a:gd name="connsiteX21" fmla="*/ 1813035 w 2172138"/>
              <a:gd name="connsiteY21" fmla="*/ 508071 h 595657"/>
              <a:gd name="connsiteX22" fmla="*/ 1839311 w 2172138"/>
              <a:gd name="connsiteY22" fmla="*/ 499312 h 595657"/>
              <a:gd name="connsiteX23" fmla="*/ 1926897 w 2172138"/>
              <a:gd name="connsiteY23" fmla="*/ 473036 h 595657"/>
              <a:gd name="connsiteX24" fmla="*/ 1953173 w 2172138"/>
              <a:gd name="connsiteY24" fmla="*/ 455519 h 595657"/>
              <a:gd name="connsiteX25" fmla="*/ 1961931 w 2172138"/>
              <a:gd name="connsiteY25" fmla="*/ 429243 h 595657"/>
              <a:gd name="connsiteX26" fmla="*/ 1988207 w 2172138"/>
              <a:gd name="connsiteY26" fmla="*/ 420485 h 595657"/>
              <a:gd name="connsiteX27" fmla="*/ 2005725 w 2172138"/>
              <a:gd name="connsiteY27" fmla="*/ 402967 h 595657"/>
              <a:gd name="connsiteX28" fmla="*/ 2023242 w 2172138"/>
              <a:gd name="connsiteY28" fmla="*/ 350416 h 595657"/>
              <a:gd name="connsiteX29" fmla="*/ 2032000 w 2172138"/>
              <a:gd name="connsiteY29" fmla="*/ 324140 h 595657"/>
              <a:gd name="connsiteX30" fmla="*/ 2049518 w 2172138"/>
              <a:gd name="connsiteY30" fmla="*/ 306623 h 595657"/>
              <a:gd name="connsiteX31" fmla="*/ 2067035 w 2172138"/>
              <a:gd name="connsiteY31" fmla="*/ 245312 h 595657"/>
              <a:gd name="connsiteX32" fmla="*/ 2084552 w 2172138"/>
              <a:gd name="connsiteY32" fmla="*/ 192761 h 595657"/>
              <a:gd name="connsiteX33" fmla="*/ 2093311 w 2172138"/>
              <a:gd name="connsiteY33" fmla="*/ 166485 h 595657"/>
              <a:gd name="connsiteX34" fmla="*/ 2128345 w 2172138"/>
              <a:gd name="connsiteY34" fmla="*/ 122692 h 595657"/>
              <a:gd name="connsiteX35" fmla="*/ 2154621 w 2172138"/>
              <a:gd name="connsiteY35" fmla="*/ 26347 h 595657"/>
              <a:gd name="connsiteX36" fmla="*/ 2172138 w 2172138"/>
              <a:gd name="connsiteY36" fmla="*/ 71 h 5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2138" h="595657">
                <a:moveTo>
                  <a:pt x="0" y="341657"/>
                </a:moveTo>
                <a:cubicBezTo>
                  <a:pt x="14598" y="350416"/>
                  <a:pt x="31756" y="355895"/>
                  <a:pt x="43794" y="367933"/>
                </a:cubicBezTo>
                <a:cubicBezTo>
                  <a:pt x="58681" y="382820"/>
                  <a:pt x="72170" y="400512"/>
                  <a:pt x="78828" y="420485"/>
                </a:cubicBezTo>
                <a:cubicBezTo>
                  <a:pt x="81748" y="429244"/>
                  <a:pt x="81820" y="439552"/>
                  <a:pt x="87587" y="446761"/>
                </a:cubicBezTo>
                <a:cubicBezTo>
                  <a:pt x="100619" y="463052"/>
                  <a:pt x="154056" y="481068"/>
                  <a:pt x="166414" y="481795"/>
                </a:cubicBezTo>
                <a:cubicBezTo>
                  <a:pt x="341703" y="492107"/>
                  <a:pt x="265897" y="485064"/>
                  <a:pt x="394138" y="499312"/>
                </a:cubicBezTo>
                <a:cubicBezTo>
                  <a:pt x="490998" y="520837"/>
                  <a:pt x="447426" y="508317"/>
                  <a:pt x="525518" y="534347"/>
                </a:cubicBezTo>
                <a:lnTo>
                  <a:pt x="551794" y="543105"/>
                </a:lnTo>
                <a:cubicBezTo>
                  <a:pt x="560552" y="546024"/>
                  <a:pt x="568848" y="551403"/>
                  <a:pt x="578069" y="551864"/>
                </a:cubicBezTo>
                <a:lnTo>
                  <a:pt x="753242" y="560623"/>
                </a:lnTo>
                <a:cubicBezTo>
                  <a:pt x="815964" y="576303"/>
                  <a:pt x="771833" y="566932"/>
                  <a:pt x="867104" y="578140"/>
                </a:cubicBezTo>
                <a:cubicBezTo>
                  <a:pt x="1071770" y="602218"/>
                  <a:pt x="792067" y="570774"/>
                  <a:pt x="1016000" y="595657"/>
                </a:cubicBezTo>
                <a:cubicBezTo>
                  <a:pt x="1042276" y="592737"/>
                  <a:pt x="1068750" y="591244"/>
                  <a:pt x="1094828" y="586898"/>
                </a:cubicBezTo>
                <a:cubicBezTo>
                  <a:pt x="1103935" y="585380"/>
                  <a:pt x="1111997" y="579658"/>
                  <a:pt x="1121104" y="578140"/>
                </a:cubicBezTo>
                <a:cubicBezTo>
                  <a:pt x="1147182" y="573794"/>
                  <a:pt x="1173655" y="572301"/>
                  <a:pt x="1199931" y="569381"/>
                </a:cubicBezTo>
                <a:cubicBezTo>
                  <a:pt x="1258322" y="572301"/>
                  <a:pt x="1316860" y="573075"/>
                  <a:pt x="1375104" y="578140"/>
                </a:cubicBezTo>
                <a:cubicBezTo>
                  <a:pt x="1384302" y="578940"/>
                  <a:pt x="1392148" y="586898"/>
                  <a:pt x="1401380" y="586898"/>
                </a:cubicBezTo>
                <a:cubicBezTo>
                  <a:pt x="1459844" y="586898"/>
                  <a:pt x="1518161" y="581059"/>
                  <a:pt x="1576552" y="578140"/>
                </a:cubicBezTo>
                <a:cubicBezTo>
                  <a:pt x="1625670" y="561767"/>
                  <a:pt x="1593866" y="571622"/>
                  <a:pt x="1672897" y="551864"/>
                </a:cubicBezTo>
                <a:cubicBezTo>
                  <a:pt x="1684575" y="548944"/>
                  <a:pt x="1696511" y="546912"/>
                  <a:pt x="1707931" y="543105"/>
                </a:cubicBezTo>
                <a:lnTo>
                  <a:pt x="1786759" y="516830"/>
                </a:lnTo>
                <a:lnTo>
                  <a:pt x="1813035" y="508071"/>
                </a:lnTo>
                <a:cubicBezTo>
                  <a:pt x="1821794" y="505151"/>
                  <a:pt x="1830354" y="501551"/>
                  <a:pt x="1839311" y="499312"/>
                </a:cubicBezTo>
                <a:cubicBezTo>
                  <a:pt x="1858899" y="494415"/>
                  <a:pt x="1914099" y="481568"/>
                  <a:pt x="1926897" y="473036"/>
                </a:cubicBezTo>
                <a:lnTo>
                  <a:pt x="1953173" y="455519"/>
                </a:lnTo>
                <a:cubicBezTo>
                  <a:pt x="1956092" y="446760"/>
                  <a:pt x="1955403" y="435771"/>
                  <a:pt x="1961931" y="429243"/>
                </a:cubicBezTo>
                <a:cubicBezTo>
                  <a:pt x="1968459" y="422715"/>
                  <a:pt x="1980290" y="425235"/>
                  <a:pt x="1988207" y="420485"/>
                </a:cubicBezTo>
                <a:cubicBezTo>
                  <a:pt x="1995288" y="416236"/>
                  <a:pt x="1999886" y="408806"/>
                  <a:pt x="2005725" y="402967"/>
                </a:cubicBezTo>
                <a:lnTo>
                  <a:pt x="2023242" y="350416"/>
                </a:lnTo>
                <a:cubicBezTo>
                  <a:pt x="2026161" y="341657"/>
                  <a:pt x="2025472" y="330668"/>
                  <a:pt x="2032000" y="324140"/>
                </a:cubicBezTo>
                <a:lnTo>
                  <a:pt x="2049518" y="306623"/>
                </a:lnTo>
                <a:cubicBezTo>
                  <a:pt x="2078963" y="218281"/>
                  <a:pt x="2034026" y="355340"/>
                  <a:pt x="2067035" y="245312"/>
                </a:cubicBezTo>
                <a:cubicBezTo>
                  <a:pt x="2072341" y="227626"/>
                  <a:pt x="2078713" y="210278"/>
                  <a:pt x="2084552" y="192761"/>
                </a:cubicBezTo>
                <a:cubicBezTo>
                  <a:pt x="2087472" y="184002"/>
                  <a:pt x="2086783" y="173014"/>
                  <a:pt x="2093311" y="166485"/>
                </a:cubicBezTo>
                <a:cubicBezTo>
                  <a:pt x="2118271" y="141524"/>
                  <a:pt x="2106247" y="155838"/>
                  <a:pt x="2128345" y="122692"/>
                </a:cubicBezTo>
                <a:cubicBezTo>
                  <a:pt x="2140725" y="60794"/>
                  <a:pt x="2132397" y="93019"/>
                  <a:pt x="2154621" y="26347"/>
                </a:cubicBezTo>
                <a:cubicBezTo>
                  <a:pt x="2164303" y="-2699"/>
                  <a:pt x="2154148" y="71"/>
                  <a:pt x="2172138" y="71"/>
                </a:cubicBezTo>
              </a:path>
            </a:pathLst>
          </a:custGeom>
          <a:ln w="38100">
            <a:solidFill>
              <a:srgbClr val="BB6F9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707469" y="3848362"/>
            <a:ext cx="3151548" cy="1372304"/>
          </a:xfrm>
          <a:prstGeom prst="roundRect">
            <a:avLst/>
          </a:prstGeom>
          <a:solidFill>
            <a:srgbClr val="BB6F96">
              <a:alpha val="25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473" y="4181635"/>
            <a:ext cx="2779720" cy="726434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3859017" y="3851360"/>
            <a:ext cx="443526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contraste de flux </a:t>
            </a:r>
            <a:r>
              <a:rPr lang="fr-FR" sz="1600" dirty="0" smtClean="0">
                <a:solidFill>
                  <a:srgbClr val="BB6F96"/>
                </a:solidFill>
                <a:latin typeface="Superclarendon Light"/>
                <a:cs typeface="Superclarendon Light"/>
              </a:rPr>
              <a:t>transmis </a:t>
            </a:r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normalisé</a:t>
            </a:r>
            <a:endParaRPr lang="fr-FR" dirty="0" smtClean="0">
              <a:solidFill>
                <a:srgbClr val="BB6F96"/>
              </a:solidFill>
              <a:latin typeface="Symbol" charset="2"/>
              <a:cs typeface="Symbol" charset="2"/>
            </a:endParaRPr>
          </a:p>
        </p:txBody>
      </p:sp>
      <p:sp>
        <p:nvSpPr>
          <p:cNvPr id="39" name="Chevron 38"/>
          <p:cNvSpPr/>
          <p:nvPr/>
        </p:nvSpPr>
        <p:spPr>
          <a:xfrm rot="16200000" flipH="1">
            <a:off x="1561233" y="4593676"/>
            <a:ext cx="1376096" cy="1652951"/>
          </a:xfrm>
          <a:prstGeom prst="chevron">
            <a:avLst>
              <a:gd name="adj" fmla="val 24506"/>
            </a:avLst>
          </a:prstGeom>
          <a:noFill/>
          <a:ln w="31750">
            <a:gradFill flip="none" rotWithShape="1">
              <a:gsLst>
                <a:gs pos="20000">
                  <a:srgbClr val="BB6F96">
                    <a:alpha val="0"/>
                  </a:srgbClr>
                </a:gs>
                <a:gs pos="100000">
                  <a:srgbClr val="BB6F96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406244" y="5361962"/>
            <a:ext cx="1709286" cy="59778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BB6F96"/>
                </a:solidFill>
                <a:latin typeface="Superclarendon Light"/>
                <a:cs typeface="Superclarendon Light"/>
              </a:rPr>
              <a:t>Transformée</a:t>
            </a:r>
            <a:endParaRPr lang="fr-FR" sz="1600" dirty="0">
              <a:solidFill>
                <a:srgbClr val="BB6F96"/>
              </a:solidFill>
              <a:latin typeface="Superclarendon Light"/>
              <a:cs typeface="Superclarendon Light"/>
            </a:endParaRPr>
          </a:p>
          <a:p>
            <a:pPr algn="ctr"/>
            <a:r>
              <a:rPr lang="fr-FR" sz="1600" dirty="0">
                <a:solidFill>
                  <a:srgbClr val="BB6F96"/>
                </a:solidFill>
                <a:latin typeface="Superclarendon Light"/>
                <a:cs typeface="Superclarendon Light"/>
              </a:rPr>
              <a:t>Fourier</a:t>
            </a:r>
            <a:endParaRPr lang="fr-FR" dirty="0" smtClean="0">
              <a:solidFill>
                <a:srgbClr val="BB6F96"/>
              </a:solidFill>
              <a:latin typeface="Symbol" charset="2"/>
              <a:cs typeface="Symbol" charset="2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795675" y="5010430"/>
            <a:ext cx="3313351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BB6F96"/>
                </a:solidFill>
                <a:latin typeface="Superclarendon Bold"/>
                <a:cs typeface="Superclarendon Bold"/>
              </a:rPr>
              <a:t>Spectre de Puissance </a:t>
            </a:r>
            <a:r>
              <a:rPr lang="fr-FR" sz="1600" dirty="0" err="1" smtClean="0">
                <a:solidFill>
                  <a:srgbClr val="BB6F96"/>
                </a:solidFill>
                <a:latin typeface="Superclarendon Bold"/>
                <a:cs typeface="Superclarendon Bold"/>
              </a:rPr>
              <a:t>Lya</a:t>
            </a:r>
            <a:endParaRPr lang="fr-FR" dirty="0" smtClean="0">
              <a:solidFill>
                <a:srgbClr val="BB6F96"/>
              </a:solidFill>
              <a:latin typeface="Superclarendon Bold"/>
              <a:cs typeface="Superclarendon Bold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3199" y="6170617"/>
            <a:ext cx="7236319" cy="666859"/>
          </a:xfrm>
          <a:prstGeom prst="rect">
            <a:avLst/>
          </a:prstGeom>
        </p:spPr>
      </p:pic>
      <p:sp>
        <p:nvSpPr>
          <p:cNvPr id="49" name="Rectangle à coins arrondis 48"/>
          <p:cNvSpPr/>
          <p:nvPr/>
        </p:nvSpPr>
        <p:spPr>
          <a:xfrm>
            <a:off x="3388667" y="6186166"/>
            <a:ext cx="695854" cy="725643"/>
          </a:xfrm>
          <a:prstGeom prst="roundRect">
            <a:avLst>
              <a:gd name="adj" fmla="val 50000"/>
            </a:avLst>
          </a:prstGeom>
          <a:solidFill>
            <a:srgbClr val="BB6F96">
              <a:alpha val="25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/>
          <p:cNvCxnSpPr/>
          <p:nvPr/>
        </p:nvCxnSpPr>
        <p:spPr>
          <a:xfrm flipV="1">
            <a:off x="3938965" y="5361962"/>
            <a:ext cx="856710" cy="882987"/>
          </a:xfrm>
          <a:prstGeom prst="line">
            <a:avLst/>
          </a:prstGeom>
          <a:ln w="38100" cmpd="sng">
            <a:solidFill>
              <a:srgbClr val="BB6F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2649" y="2136087"/>
            <a:ext cx="293014" cy="209296"/>
          </a:xfrm>
          <a:prstGeom prst="rect">
            <a:avLst/>
          </a:prstGeom>
        </p:spPr>
      </p:pic>
      <p:sp>
        <p:nvSpPr>
          <p:cNvPr id="57" name="Forme libre 56"/>
          <p:cNvSpPr/>
          <p:nvPr/>
        </p:nvSpPr>
        <p:spPr>
          <a:xfrm>
            <a:off x="3780138" y="1993813"/>
            <a:ext cx="3038665" cy="831520"/>
          </a:xfrm>
          <a:custGeom>
            <a:avLst/>
            <a:gdLst>
              <a:gd name="connsiteX0" fmla="*/ 0 w 2172138"/>
              <a:gd name="connsiteY0" fmla="*/ 341657 h 595657"/>
              <a:gd name="connsiteX1" fmla="*/ 43794 w 2172138"/>
              <a:gd name="connsiteY1" fmla="*/ 367933 h 595657"/>
              <a:gd name="connsiteX2" fmla="*/ 78828 w 2172138"/>
              <a:gd name="connsiteY2" fmla="*/ 420485 h 595657"/>
              <a:gd name="connsiteX3" fmla="*/ 87587 w 2172138"/>
              <a:gd name="connsiteY3" fmla="*/ 446761 h 595657"/>
              <a:gd name="connsiteX4" fmla="*/ 166414 w 2172138"/>
              <a:gd name="connsiteY4" fmla="*/ 481795 h 595657"/>
              <a:gd name="connsiteX5" fmla="*/ 394138 w 2172138"/>
              <a:gd name="connsiteY5" fmla="*/ 499312 h 595657"/>
              <a:gd name="connsiteX6" fmla="*/ 525518 w 2172138"/>
              <a:gd name="connsiteY6" fmla="*/ 534347 h 595657"/>
              <a:gd name="connsiteX7" fmla="*/ 551794 w 2172138"/>
              <a:gd name="connsiteY7" fmla="*/ 543105 h 595657"/>
              <a:gd name="connsiteX8" fmla="*/ 578069 w 2172138"/>
              <a:gd name="connsiteY8" fmla="*/ 551864 h 595657"/>
              <a:gd name="connsiteX9" fmla="*/ 753242 w 2172138"/>
              <a:gd name="connsiteY9" fmla="*/ 560623 h 595657"/>
              <a:gd name="connsiteX10" fmla="*/ 867104 w 2172138"/>
              <a:gd name="connsiteY10" fmla="*/ 578140 h 595657"/>
              <a:gd name="connsiteX11" fmla="*/ 1016000 w 2172138"/>
              <a:gd name="connsiteY11" fmla="*/ 595657 h 595657"/>
              <a:gd name="connsiteX12" fmla="*/ 1094828 w 2172138"/>
              <a:gd name="connsiteY12" fmla="*/ 586898 h 595657"/>
              <a:gd name="connsiteX13" fmla="*/ 1121104 w 2172138"/>
              <a:gd name="connsiteY13" fmla="*/ 578140 h 595657"/>
              <a:gd name="connsiteX14" fmla="*/ 1199931 w 2172138"/>
              <a:gd name="connsiteY14" fmla="*/ 569381 h 595657"/>
              <a:gd name="connsiteX15" fmla="*/ 1375104 w 2172138"/>
              <a:gd name="connsiteY15" fmla="*/ 578140 h 595657"/>
              <a:gd name="connsiteX16" fmla="*/ 1401380 w 2172138"/>
              <a:gd name="connsiteY16" fmla="*/ 586898 h 595657"/>
              <a:gd name="connsiteX17" fmla="*/ 1576552 w 2172138"/>
              <a:gd name="connsiteY17" fmla="*/ 578140 h 595657"/>
              <a:gd name="connsiteX18" fmla="*/ 1672897 w 2172138"/>
              <a:gd name="connsiteY18" fmla="*/ 551864 h 595657"/>
              <a:gd name="connsiteX19" fmla="*/ 1707931 w 2172138"/>
              <a:gd name="connsiteY19" fmla="*/ 543105 h 595657"/>
              <a:gd name="connsiteX20" fmla="*/ 1786759 w 2172138"/>
              <a:gd name="connsiteY20" fmla="*/ 516830 h 595657"/>
              <a:gd name="connsiteX21" fmla="*/ 1813035 w 2172138"/>
              <a:gd name="connsiteY21" fmla="*/ 508071 h 595657"/>
              <a:gd name="connsiteX22" fmla="*/ 1839311 w 2172138"/>
              <a:gd name="connsiteY22" fmla="*/ 499312 h 595657"/>
              <a:gd name="connsiteX23" fmla="*/ 1926897 w 2172138"/>
              <a:gd name="connsiteY23" fmla="*/ 473036 h 595657"/>
              <a:gd name="connsiteX24" fmla="*/ 1953173 w 2172138"/>
              <a:gd name="connsiteY24" fmla="*/ 455519 h 595657"/>
              <a:gd name="connsiteX25" fmla="*/ 1961931 w 2172138"/>
              <a:gd name="connsiteY25" fmla="*/ 429243 h 595657"/>
              <a:gd name="connsiteX26" fmla="*/ 1988207 w 2172138"/>
              <a:gd name="connsiteY26" fmla="*/ 420485 h 595657"/>
              <a:gd name="connsiteX27" fmla="*/ 2005725 w 2172138"/>
              <a:gd name="connsiteY27" fmla="*/ 402967 h 595657"/>
              <a:gd name="connsiteX28" fmla="*/ 2023242 w 2172138"/>
              <a:gd name="connsiteY28" fmla="*/ 350416 h 595657"/>
              <a:gd name="connsiteX29" fmla="*/ 2032000 w 2172138"/>
              <a:gd name="connsiteY29" fmla="*/ 324140 h 595657"/>
              <a:gd name="connsiteX30" fmla="*/ 2049518 w 2172138"/>
              <a:gd name="connsiteY30" fmla="*/ 306623 h 595657"/>
              <a:gd name="connsiteX31" fmla="*/ 2067035 w 2172138"/>
              <a:gd name="connsiteY31" fmla="*/ 245312 h 595657"/>
              <a:gd name="connsiteX32" fmla="*/ 2084552 w 2172138"/>
              <a:gd name="connsiteY32" fmla="*/ 192761 h 595657"/>
              <a:gd name="connsiteX33" fmla="*/ 2093311 w 2172138"/>
              <a:gd name="connsiteY33" fmla="*/ 166485 h 595657"/>
              <a:gd name="connsiteX34" fmla="*/ 2128345 w 2172138"/>
              <a:gd name="connsiteY34" fmla="*/ 122692 h 595657"/>
              <a:gd name="connsiteX35" fmla="*/ 2154621 w 2172138"/>
              <a:gd name="connsiteY35" fmla="*/ 26347 h 595657"/>
              <a:gd name="connsiteX36" fmla="*/ 2172138 w 2172138"/>
              <a:gd name="connsiteY36" fmla="*/ 71 h 5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2138" h="595657">
                <a:moveTo>
                  <a:pt x="0" y="341657"/>
                </a:moveTo>
                <a:cubicBezTo>
                  <a:pt x="14598" y="350416"/>
                  <a:pt x="31756" y="355895"/>
                  <a:pt x="43794" y="367933"/>
                </a:cubicBezTo>
                <a:cubicBezTo>
                  <a:pt x="58681" y="382820"/>
                  <a:pt x="72170" y="400512"/>
                  <a:pt x="78828" y="420485"/>
                </a:cubicBezTo>
                <a:cubicBezTo>
                  <a:pt x="81748" y="429244"/>
                  <a:pt x="81820" y="439552"/>
                  <a:pt x="87587" y="446761"/>
                </a:cubicBezTo>
                <a:cubicBezTo>
                  <a:pt x="100619" y="463052"/>
                  <a:pt x="154056" y="481068"/>
                  <a:pt x="166414" y="481795"/>
                </a:cubicBezTo>
                <a:cubicBezTo>
                  <a:pt x="341703" y="492107"/>
                  <a:pt x="265897" y="485064"/>
                  <a:pt x="394138" y="499312"/>
                </a:cubicBezTo>
                <a:cubicBezTo>
                  <a:pt x="490998" y="520837"/>
                  <a:pt x="447426" y="508317"/>
                  <a:pt x="525518" y="534347"/>
                </a:cubicBezTo>
                <a:lnTo>
                  <a:pt x="551794" y="543105"/>
                </a:lnTo>
                <a:cubicBezTo>
                  <a:pt x="560552" y="546024"/>
                  <a:pt x="568848" y="551403"/>
                  <a:pt x="578069" y="551864"/>
                </a:cubicBezTo>
                <a:lnTo>
                  <a:pt x="753242" y="560623"/>
                </a:lnTo>
                <a:cubicBezTo>
                  <a:pt x="815964" y="576303"/>
                  <a:pt x="771833" y="566932"/>
                  <a:pt x="867104" y="578140"/>
                </a:cubicBezTo>
                <a:cubicBezTo>
                  <a:pt x="1071770" y="602218"/>
                  <a:pt x="792067" y="570774"/>
                  <a:pt x="1016000" y="595657"/>
                </a:cubicBezTo>
                <a:cubicBezTo>
                  <a:pt x="1042276" y="592737"/>
                  <a:pt x="1068750" y="591244"/>
                  <a:pt x="1094828" y="586898"/>
                </a:cubicBezTo>
                <a:cubicBezTo>
                  <a:pt x="1103935" y="585380"/>
                  <a:pt x="1111997" y="579658"/>
                  <a:pt x="1121104" y="578140"/>
                </a:cubicBezTo>
                <a:cubicBezTo>
                  <a:pt x="1147182" y="573794"/>
                  <a:pt x="1173655" y="572301"/>
                  <a:pt x="1199931" y="569381"/>
                </a:cubicBezTo>
                <a:cubicBezTo>
                  <a:pt x="1258322" y="572301"/>
                  <a:pt x="1316860" y="573075"/>
                  <a:pt x="1375104" y="578140"/>
                </a:cubicBezTo>
                <a:cubicBezTo>
                  <a:pt x="1384302" y="578940"/>
                  <a:pt x="1392148" y="586898"/>
                  <a:pt x="1401380" y="586898"/>
                </a:cubicBezTo>
                <a:cubicBezTo>
                  <a:pt x="1459844" y="586898"/>
                  <a:pt x="1518161" y="581059"/>
                  <a:pt x="1576552" y="578140"/>
                </a:cubicBezTo>
                <a:cubicBezTo>
                  <a:pt x="1625670" y="561767"/>
                  <a:pt x="1593866" y="571622"/>
                  <a:pt x="1672897" y="551864"/>
                </a:cubicBezTo>
                <a:cubicBezTo>
                  <a:pt x="1684575" y="548944"/>
                  <a:pt x="1696511" y="546912"/>
                  <a:pt x="1707931" y="543105"/>
                </a:cubicBezTo>
                <a:lnTo>
                  <a:pt x="1786759" y="516830"/>
                </a:lnTo>
                <a:lnTo>
                  <a:pt x="1813035" y="508071"/>
                </a:lnTo>
                <a:cubicBezTo>
                  <a:pt x="1821794" y="505151"/>
                  <a:pt x="1830354" y="501551"/>
                  <a:pt x="1839311" y="499312"/>
                </a:cubicBezTo>
                <a:cubicBezTo>
                  <a:pt x="1858899" y="494415"/>
                  <a:pt x="1914099" y="481568"/>
                  <a:pt x="1926897" y="473036"/>
                </a:cubicBezTo>
                <a:lnTo>
                  <a:pt x="1953173" y="455519"/>
                </a:lnTo>
                <a:cubicBezTo>
                  <a:pt x="1956092" y="446760"/>
                  <a:pt x="1955403" y="435771"/>
                  <a:pt x="1961931" y="429243"/>
                </a:cubicBezTo>
                <a:cubicBezTo>
                  <a:pt x="1968459" y="422715"/>
                  <a:pt x="1980290" y="425235"/>
                  <a:pt x="1988207" y="420485"/>
                </a:cubicBezTo>
                <a:cubicBezTo>
                  <a:pt x="1995288" y="416236"/>
                  <a:pt x="1999886" y="408806"/>
                  <a:pt x="2005725" y="402967"/>
                </a:cubicBezTo>
                <a:lnTo>
                  <a:pt x="2023242" y="350416"/>
                </a:lnTo>
                <a:cubicBezTo>
                  <a:pt x="2026161" y="341657"/>
                  <a:pt x="2025472" y="330668"/>
                  <a:pt x="2032000" y="324140"/>
                </a:cubicBezTo>
                <a:lnTo>
                  <a:pt x="2049518" y="306623"/>
                </a:lnTo>
                <a:cubicBezTo>
                  <a:pt x="2078963" y="218281"/>
                  <a:pt x="2034026" y="355340"/>
                  <a:pt x="2067035" y="245312"/>
                </a:cubicBezTo>
                <a:cubicBezTo>
                  <a:pt x="2072341" y="227626"/>
                  <a:pt x="2078713" y="210278"/>
                  <a:pt x="2084552" y="192761"/>
                </a:cubicBezTo>
                <a:cubicBezTo>
                  <a:pt x="2087472" y="184002"/>
                  <a:pt x="2086783" y="173014"/>
                  <a:pt x="2093311" y="166485"/>
                </a:cubicBezTo>
                <a:cubicBezTo>
                  <a:pt x="2118271" y="141524"/>
                  <a:pt x="2106247" y="155838"/>
                  <a:pt x="2128345" y="122692"/>
                </a:cubicBezTo>
                <a:cubicBezTo>
                  <a:pt x="2140725" y="60794"/>
                  <a:pt x="2132397" y="93019"/>
                  <a:pt x="2154621" y="26347"/>
                </a:cubicBezTo>
                <a:cubicBezTo>
                  <a:pt x="2164303" y="-2699"/>
                  <a:pt x="2154148" y="71"/>
                  <a:pt x="2172138" y="71"/>
                </a:cubicBezTo>
              </a:path>
            </a:pathLst>
          </a:custGeom>
          <a:ln w="3810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58" name="Forme libre 57"/>
          <p:cNvSpPr/>
          <p:nvPr/>
        </p:nvSpPr>
        <p:spPr>
          <a:xfrm>
            <a:off x="7872601" y="1760533"/>
            <a:ext cx="2235655" cy="98018"/>
          </a:xfrm>
          <a:custGeom>
            <a:avLst/>
            <a:gdLst>
              <a:gd name="connsiteX0" fmla="*/ 0 w 1699173"/>
              <a:gd name="connsiteY0" fmla="*/ 8759 h 78828"/>
              <a:gd name="connsiteX1" fmla="*/ 96345 w 1699173"/>
              <a:gd name="connsiteY1" fmla="*/ 17518 h 78828"/>
              <a:gd name="connsiteX2" fmla="*/ 122621 w 1699173"/>
              <a:gd name="connsiteY2" fmla="*/ 26276 h 78828"/>
              <a:gd name="connsiteX3" fmla="*/ 157656 w 1699173"/>
              <a:gd name="connsiteY3" fmla="*/ 35035 h 78828"/>
              <a:gd name="connsiteX4" fmla="*/ 210207 w 1699173"/>
              <a:gd name="connsiteY4" fmla="*/ 26276 h 78828"/>
              <a:gd name="connsiteX5" fmla="*/ 306552 w 1699173"/>
              <a:gd name="connsiteY5" fmla="*/ 0 h 78828"/>
              <a:gd name="connsiteX6" fmla="*/ 402897 w 1699173"/>
              <a:gd name="connsiteY6" fmla="*/ 8759 h 78828"/>
              <a:gd name="connsiteX7" fmla="*/ 508000 w 1699173"/>
              <a:gd name="connsiteY7" fmla="*/ 35035 h 78828"/>
              <a:gd name="connsiteX8" fmla="*/ 735724 w 1699173"/>
              <a:gd name="connsiteY8" fmla="*/ 43793 h 78828"/>
              <a:gd name="connsiteX9" fmla="*/ 753242 w 1699173"/>
              <a:gd name="connsiteY9" fmla="*/ 61311 h 78828"/>
              <a:gd name="connsiteX10" fmla="*/ 805793 w 1699173"/>
              <a:gd name="connsiteY10" fmla="*/ 78828 h 78828"/>
              <a:gd name="connsiteX11" fmla="*/ 998483 w 1699173"/>
              <a:gd name="connsiteY11" fmla="*/ 70069 h 78828"/>
              <a:gd name="connsiteX12" fmla="*/ 1024759 w 1699173"/>
              <a:gd name="connsiteY12" fmla="*/ 61311 h 78828"/>
              <a:gd name="connsiteX13" fmla="*/ 1094828 w 1699173"/>
              <a:gd name="connsiteY13" fmla="*/ 43793 h 78828"/>
              <a:gd name="connsiteX14" fmla="*/ 1138621 w 1699173"/>
              <a:gd name="connsiteY14" fmla="*/ 52552 h 78828"/>
              <a:gd name="connsiteX15" fmla="*/ 1173656 w 1699173"/>
              <a:gd name="connsiteY15" fmla="*/ 61311 h 78828"/>
              <a:gd name="connsiteX16" fmla="*/ 1392621 w 1699173"/>
              <a:gd name="connsiteY16" fmla="*/ 43793 h 78828"/>
              <a:gd name="connsiteX17" fmla="*/ 1637862 w 1699173"/>
              <a:gd name="connsiteY17" fmla="*/ 43793 h 78828"/>
              <a:gd name="connsiteX18" fmla="*/ 1699173 w 1699173"/>
              <a:gd name="connsiteY18" fmla="*/ 43793 h 7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99173" h="78828">
                <a:moveTo>
                  <a:pt x="0" y="8759"/>
                </a:moveTo>
                <a:cubicBezTo>
                  <a:pt x="32115" y="11679"/>
                  <a:pt x="64422" y="12958"/>
                  <a:pt x="96345" y="17518"/>
                </a:cubicBezTo>
                <a:cubicBezTo>
                  <a:pt x="105485" y="18824"/>
                  <a:pt x="113744" y="23740"/>
                  <a:pt x="122621" y="26276"/>
                </a:cubicBezTo>
                <a:cubicBezTo>
                  <a:pt x="134196" y="29583"/>
                  <a:pt x="145978" y="32115"/>
                  <a:pt x="157656" y="35035"/>
                </a:cubicBezTo>
                <a:cubicBezTo>
                  <a:pt x="175173" y="32115"/>
                  <a:pt x="192843" y="29997"/>
                  <a:pt x="210207" y="26276"/>
                </a:cubicBezTo>
                <a:cubicBezTo>
                  <a:pt x="265531" y="14421"/>
                  <a:pt x="266526" y="13343"/>
                  <a:pt x="306552" y="0"/>
                </a:cubicBezTo>
                <a:cubicBezTo>
                  <a:pt x="338667" y="2920"/>
                  <a:pt x="371140" y="3155"/>
                  <a:pt x="402897" y="8759"/>
                </a:cubicBezTo>
                <a:cubicBezTo>
                  <a:pt x="500554" y="25993"/>
                  <a:pt x="410059" y="28914"/>
                  <a:pt x="508000" y="35035"/>
                </a:cubicBezTo>
                <a:cubicBezTo>
                  <a:pt x="583816" y="39773"/>
                  <a:pt x="659816" y="40874"/>
                  <a:pt x="735724" y="43793"/>
                </a:cubicBezTo>
                <a:cubicBezTo>
                  <a:pt x="741563" y="49632"/>
                  <a:pt x="745856" y="57618"/>
                  <a:pt x="753242" y="61311"/>
                </a:cubicBezTo>
                <a:cubicBezTo>
                  <a:pt x="769757" y="69569"/>
                  <a:pt x="805793" y="78828"/>
                  <a:pt x="805793" y="78828"/>
                </a:cubicBezTo>
                <a:cubicBezTo>
                  <a:pt x="870023" y="75908"/>
                  <a:pt x="934391" y="75196"/>
                  <a:pt x="998483" y="70069"/>
                </a:cubicBezTo>
                <a:cubicBezTo>
                  <a:pt x="1007686" y="69333"/>
                  <a:pt x="1015852" y="63740"/>
                  <a:pt x="1024759" y="61311"/>
                </a:cubicBezTo>
                <a:cubicBezTo>
                  <a:pt x="1047986" y="54976"/>
                  <a:pt x="1094828" y="43793"/>
                  <a:pt x="1094828" y="43793"/>
                </a:cubicBezTo>
                <a:cubicBezTo>
                  <a:pt x="1109426" y="46713"/>
                  <a:pt x="1124089" y="49322"/>
                  <a:pt x="1138621" y="52552"/>
                </a:cubicBezTo>
                <a:cubicBezTo>
                  <a:pt x="1150372" y="55163"/>
                  <a:pt x="1161618" y="61311"/>
                  <a:pt x="1173656" y="61311"/>
                </a:cubicBezTo>
                <a:cubicBezTo>
                  <a:pt x="1246509" y="61311"/>
                  <a:pt x="1320187" y="51842"/>
                  <a:pt x="1392621" y="43793"/>
                </a:cubicBezTo>
                <a:cubicBezTo>
                  <a:pt x="1488888" y="11706"/>
                  <a:pt x="1404195" y="36491"/>
                  <a:pt x="1637862" y="43793"/>
                </a:cubicBezTo>
                <a:cubicBezTo>
                  <a:pt x="1658289" y="44431"/>
                  <a:pt x="1678736" y="43793"/>
                  <a:pt x="1699173" y="43793"/>
                </a:cubicBezTo>
              </a:path>
            </a:pathLst>
          </a:custGeom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50000">
                  <a:schemeClr val="tx1"/>
                </a:gs>
              </a:gsLst>
              <a:lin ang="0" scaled="1"/>
              <a:tileRect/>
            </a:gra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/>
          <p:cNvCxnSpPr/>
          <p:nvPr/>
        </p:nvCxnSpPr>
        <p:spPr>
          <a:xfrm>
            <a:off x="8825632" y="2976310"/>
            <a:ext cx="1628064" cy="0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8806961" y="1516508"/>
            <a:ext cx="1646736" cy="32493"/>
          </a:xfrm>
          <a:prstGeom prst="line">
            <a:avLst/>
          </a:prstGeom>
          <a:ln w="19050" cmpd="sng">
            <a:solidFill>
              <a:srgbClr val="000000">
                <a:alpha val="5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0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LyaFeBOSS_bckgd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831492" y="-3353029"/>
            <a:ext cx="20101944" cy="9820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2922033" y="-191060"/>
            <a:ext cx="7577136" cy="79592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98755" y="102368"/>
            <a:ext cx="4713586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Spectre de Puissance </a:t>
            </a:r>
            <a:r>
              <a:rPr lang="fr-FR" sz="2300" dirty="0" err="1">
                <a:latin typeface="Superclarendon Bold"/>
                <a:cs typeface="Superclarendon Bold"/>
              </a:rPr>
              <a:t>Ly</a:t>
            </a:r>
            <a:r>
              <a:rPr lang="fr-FR" sz="2300" b="1" dirty="0" err="1">
                <a:latin typeface="Symbol" charset="2"/>
                <a:cs typeface="Symbol" charset="2"/>
              </a:rPr>
              <a:t>a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8/30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6989483" y="3221197"/>
            <a:ext cx="3586836" cy="4131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Télescope 2.5m au Apache Point </a:t>
            </a:r>
            <a:r>
              <a:rPr lang="fr-FR" sz="1000" dirty="0" err="1">
                <a:latin typeface="Superclarendon Regular"/>
                <a:cs typeface="Superclarendon Regular"/>
              </a:rPr>
              <a:t>Observatory</a:t>
            </a:r>
            <a:endParaRPr lang="fr-FR" sz="1000" dirty="0">
              <a:latin typeface="Superclarendon Regular"/>
              <a:cs typeface="Superclarendon Regular"/>
            </a:endParaRPr>
          </a:p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Crédit: SDSS</a:t>
            </a:r>
          </a:p>
        </p:txBody>
      </p:sp>
      <p:sp>
        <p:nvSpPr>
          <p:cNvPr id="37" name="Rectangle à coins arrondis 36"/>
          <p:cNvSpPr/>
          <p:nvPr/>
        </p:nvSpPr>
        <p:spPr>
          <a:xfrm>
            <a:off x="7139452" y="4054415"/>
            <a:ext cx="3295350" cy="2430841"/>
          </a:xfrm>
          <a:prstGeom prst="roundRect">
            <a:avLst>
              <a:gd name="adj" fmla="val 7626"/>
            </a:avLst>
          </a:prstGeom>
          <a:solidFill>
            <a:schemeClr val="bg1"/>
          </a:solidFill>
          <a:ln w="1905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8301230" y="4054412"/>
            <a:ext cx="2204520" cy="102867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B</a:t>
            </a:r>
            <a:r>
              <a:rPr lang="fr-FR" sz="1500" dirty="0">
                <a:latin typeface="Superclarendon Light"/>
                <a:cs typeface="Superclarendon Light"/>
              </a:rPr>
              <a:t>aryon</a:t>
            </a: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O</a:t>
            </a:r>
            <a:r>
              <a:rPr lang="fr-FR" sz="1500" dirty="0">
                <a:latin typeface="Superclarendon Light"/>
                <a:cs typeface="Superclarendon Light"/>
              </a:rPr>
              <a:t>scillations </a:t>
            </a: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</a:t>
            </a:r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500" dirty="0" err="1">
                <a:latin typeface="Superclarendon Light"/>
                <a:cs typeface="Superclarendon Light"/>
              </a:rPr>
              <a:t>pectroscopic</a:t>
            </a:r>
            <a:endParaRPr lang="fr-FR" sz="1500" dirty="0">
              <a:latin typeface="Superclarendon Light"/>
              <a:cs typeface="Superclarendon Light"/>
            </a:endParaRP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  S</a:t>
            </a:r>
            <a:r>
              <a:rPr lang="fr-FR" sz="1500" dirty="0">
                <a:latin typeface="Superclarendon Light"/>
                <a:cs typeface="Superclarendon Light"/>
              </a:rPr>
              <a:t>urvey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708705" y="5319214"/>
            <a:ext cx="2486835" cy="99789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Regular"/>
                <a:cs typeface="Superclarendon Regular"/>
              </a:rPr>
              <a:t>13,821 forêts </a:t>
            </a:r>
            <a:r>
              <a:rPr lang="fr-FR" sz="1400" dirty="0" err="1">
                <a:latin typeface="Superclarendon Regular"/>
                <a:cs typeface="Superclarendon Regular"/>
              </a:rPr>
              <a:t>Lya</a:t>
            </a:r>
            <a:endParaRPr lang="fr-FR" sz="1400" dirty="0">
              <a:latin typeface="Superclarendon Regular"/>
              <a:cs typeface="Superclarendon Regular"/>
            </a:endParaRP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35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k</a:t>
            </a: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12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z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275173" y="4156036"/>
            <a:ext cx="603465" cy="536228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2800" dirty="0">
                <a:solidFill>
                  <a:srgbClr val="660066">
                    <a:alpha val="45000"/>
                  </a:srgbClr>
                </a:solidFill>
                <a:latin typeface="Superclarendon Bold"/>
                <a:cs typeface="Superclarendon Bold"/>
              </a:rPr>
              <a:t>D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7139452" y="5085129"/>
            <a:ext cx="3295350" cy="0"/>
          </a:xfrm>
          <a:prstGeom prst="straightConnector1">
            <a:avLst/>
          </a:prstGeom>
          <a:ln w="19050" cmpd="sng">
            <a:solidFill>
              <a:srgbClr val="66006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534207" y="4230887"/>
            <a:ext cx="603465" cy="536228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2800" dirty="0">
                <a:solidFill>
                  <a:srgbClr val="660066">
                    <a:alpha val="45000"/>
                  </a:srgbClr>
                </a:solidFill>
                <a:latin typeface="Superclarendon Bold"/>
                <a:cs typeface="Superclarendon Bold"/>
              </a:rPr>
              <a:t>R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7755932" y="4276039"/>
            <a:ext cx="603465" cy="536228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2800" dirty="0">
                <a:solidFill>
                  <a:srgbClr val="660066">
                    <a:alpha val="45000"/>
                  </a:srgbClr>
                </a:solidFill>
                <a:latin typeface="Superclarendon Bold"/>
                <a:cs typeface="Superclarendon Bold"/>
              </a:rPr>
              <a:t>9</a:t>
            </a:r>
          </a:p>
        </p:txBody>
      </p:sp>
      <p:pic>
        <p:nvPicPr>
          <p:cNvPr id="44" name="Image 43" descr="sdss_telesco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24" y="920351"/>
            <a:ext cx="3036645" cy="2295038"/>
          </a:xfrm>
          <a:prstGeom prst="rect">
            <a:avLst/>
          </a:prstGeom>
        </p:spPr>
      </p:pic>
      <p:pic>
        <p:nvPicPr>
          <p:cNvPr id="25" name="Image 24" descr="DR9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" y="849912"/>
            <a:ext cx="7017756" cy="6315981"/>
          </a:xfrm>
          <a:prstGeom prst="rect">
            <a:avLst/>
          </a:prstGeom>
        </p:spPr>
      </p:pic>
      <p:sp>
        <p:nvSpPr>
          <p:cNvPr id="26" name="Rectangle à coins arrondis 25"/>
          <p:cNvSpPr/>
          <p:nvPr/>
        </p:nvSpPr>
        <p:spPr>
          <a:xfrm>
            <a:off x="898292" y="741037"/>
            <a:ext cx="4395148" cy="1137860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 w="3175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59" y="987464"/>
            <a:ext cx="3975672" cy="6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Données Moyenne Résolution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9/30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7139452" y="4054415"/>
            <a:ext cx="3295350" cy="2430841"/>
          </a:xfrm>
          <a:prstGeom prst="roundRect">
            <a:avLst>
              <a:gd name="adj" fmla="val 6429"/>
            </a:avLst>
          </a:prstGeom>
          <a:solidFill>
            <a:schemeClr val="bg1"/>
          </a:solidFill>
          <a:ln w="1905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7708705" y="5086571"/>
            <a:ext cx="2486835" cy="99789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Regular"/>
                <a:cs typeface="Superclarendon Regular"/>
              </a:rPr>
              <a:t>100 forêts </a:t>
            </a:r>
            <a:r>
              <a:rPr lang="fr-FR" sz="1400" dirty="0" err="1">
                <a:latin typeface="Superclarendon Regular"/>
                <a:cs typeface="Superclarendon Regular"/>
              </a:rPr>
              <a:t>Lya</a:t>
            </a:r>
            <a:endParaRPr lang="fr-FR" sz="1400" dirty="0">
              <a:latin typeface="Superclarendon Regular"/>
              <a:cs typeface="Superclarendon Regular"/>
            </a:endParaRP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3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z</a:t>
            </a: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50, 60, 70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k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7139453" y="4690921"/>
            <a:ext cx="3295350" cy="0"/>
          </a:xfrm>
          <a:prstGeom prst="straightConnector1">
            <a:avLst/>
          </a:prstGeom>
          <a:ln w="19050" cmpd="sng">
            <a:solidFill>
              <a:srgbClr val="66006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139453" y="4054412"/>
            <a:ext cx="3295350" cy="4282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Superclarendon Bold"/>
                <a:cs typeface="Superclarendon Bold"/>
              </a:rPr>
              <a:t>XSHOOTER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139452" y="4334058"/>
            <a:ext cx="3295350" cy="351348"/>
          </a:xfrm>
          <a:prstGeom prst="rect">
            <a:avLst/>
          </a:prstGeom>
          <a:noFill/>
          <a:ln w="19050" cmpd="sng">
            <a:noFill/>
          </a:ln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XQ–100</a:t>
            </a:r>
          </a:p>
        </p:txBody>
      </p:sp>
      <p:pic>
        <p:nvPicPr>
          <p:cNvPr id="28" name="Image 27" descr="VLT_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24" y="1205583"/>
            <a:ext cx="3036645" cy="2014597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6853769" y="3224972"/>
            <a:ext cx="3836460" cy="4131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Les 4 télescope principaux de 8.2m du VLT</a:t>
            </a:r>
          </a:p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Crédit: ESO</a:t>
            </a:r>
          </a:p>
        </p:txBody>
      </p:sp>
      <p:pic>
        <p:nvPicPr>
          <p:cNvPr id="16" name="Image 15" descr="XQ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038"/>
            <a:ext cx="7152516" cy="643726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8758" y="543225"/>
            <a:ext cx="4539534" cy="523263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 smtClean="0">
                <a:latin typeface="Superclarendon Bold"/>
                <a:cs typeface="Superclarendon Bold"/>
              </a:rPr>
              <a:t>Yèche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old"/>
                <a:cs typeface="Superclarendon Bold"/>
              </a:rPr>
              <a:t>Palanque-Delabrouille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lack"/>
                <a:cs typeface="Superclarendon Black"/>
              </a:rPr>
              <a:t>Baur</a:t>
            </a:r>
            <a:r>
              <a:rPr lang="nb-NO" sz="1400" dirty="0" smtClean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</a:t>
            </a:r>
            <a:r>
              <a:rPr lang="nb-NO" sz="1400" dirty="0" smtClean="0">
                <a:latin typeface="Superclarendon Light Italic"/>
                <a:cs typeface="Superclarendon Light Italic"/>
              </a:rPr>
              <a:t>.</a:t>
            </a:r>
            <a:r>
              <a:rPr lang="nb-NO" sz="1400" dirty="0" smtClean="0">
                <a:latin typeface="Superclarendon Light"/>
                <a:cs typeface="Superclarendon Light"/>
              </a:rPr>
              <a:t>,</a:t>
            </a:r>
          </a:p>
          <a:p>
            <a:r>
              <a:rPr lang="nb-NO" sz="1400" dirty="0" smtClean="0">
                <a:latin typeface="Superclarendon Light"/>
                <a:cs typeface="Superclarendon Light"/>
              </a:rPr>
              <a:t>JCAP 06 (2017) 047</a:t>
            </a:r>
            <a:endParaRPr lang="nb-NO" sz="1400" dirty="0"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2879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Données Haute Résolution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10/30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7139452" y="4054415"/>
            <a:ext cx="3295350" cy="2430841"/>
          </a:xfrm>
          <a:prstGeom prst="roundRect">
            <a:avLst>
              <a:gd name="adj" fmla="val 6429"/>
            </a:avLst>
          </a:prstGeom>
          <a:solidFill>
            <a:schemeClr val="bg1"/>
          </a:solidFill>
          <a:ln w="1905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7851033" y="5406476"/>
            <a:ext cx="2486835" cy="99789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Regular"/>
                <a:cs typeface="Superclarendon Regular"/>
              </a:rPr>
              <a:t>&lt; 100 forêts </a:t>
            </a:r>
            <a:r>
              <a:rPr lang="fr-FR" sz="1400" dirty="0" err="1">
                <a:latin typeface="Superclarendon Regular"/>
                <a:cs typeface="Superclarendon Regular"/>
              </a:rPr>
              <a:t>Lya</a:t>
            </a:r>
            <a:endParaRPr lang="fr-FR" sz="1400" dirty="0">
              <a:latin typeface="Superclarendon Regular"/>
              <a:cs typeface="Superclarendon Regular"/>
            </a:endParaRP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4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z</a:t>
            </a:r>
          </a:p>
          <a:p>
            <a:endParaRPr lang="fr-FR" sz="800" dirty="0">
              <a:latin typeface="Superclarendon Regular"/>
              <a:cs typeface="Superclarendon Regular"/>
            </a:endParaRPr>
          </a:p>
          <a:p>
            <a:r>
              <a:rPr lang="fr-FR" sz="1400" dirty="0">
                <a:latin typeface="Superclarendon Regular"/>
                <a:cs typeface="Superclarendon Regular"/>
              </a:rPr>
              <a:t>9 </a:t>
            </a:r>
            <a:r>
              <a:rPr lang="fr-FR" sz="1400" dirty="0" err="1">
                <a:latin typeface="Superclarendon Regular"/>
                <a:cs typeface="Superclarendon Regular"/>
              </a:rPr>
              <a:t>bins</a:t>
            </a:r>
            <a:r>
              <a:rPr lang="fr-FR" sz="1400" dirty="0">
                <a:latin typeface="Superclarendon Regular"/>
                <a:cs typeface="Superclarendon Regular"/>
              </a:rPr>
              <a:t> k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7139453" y="5276964"/>
            <a:ext cx="3295350" cy="0"/>
          </a:xfrm>
          <a:prstGeom prst="straightConnector1">
            <a:avLst/>
          </a:prstGeom>
          <a:ln w="19050" cmpd="sng">
            <a:solidFill>
              <a:srgbClr val="66006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853769" y="3224972"/>
            <a:ext cx="3836460" cy="4131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Télescope de 10m du WMKO</a:t>
            </a:r>
          </a:p>
          <a:p>
            <a:pPr algn="ctr"/>
            <a:r>
              <a:rPr lang="fr-FR" sz="1000" dirty="0">
                <a:latin typeface="Superclarendon Regular"/>
                <a:cs typeface="Superclarendon Regular"/>
              </a:rPr>
              <a:t>Crédit: Andrew Cooper</a:t>
            </a:r>
          </a:p>
        </p:txBody>
      </p:sp>
      <p:pic>
        <p:nvPicPr>
          <p:cNvPr id="19" name="Image 18" descr="ke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21" y="1175772"/>
            <a:ext cx="3036644" cy="202240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8522360" y="4170741"/>
            <a:ext cx="2003068" cy="102867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HI</a:t>
            </a:r>
            <a:r>
              <a:rPr lang="fr-FR" sz="1500" dirty="0" err="1">
                <a:latin typeface="Superclarendon Light"/>
                <a:cs typeface="Superclarendon Light"/>
              </a:rPr>
              <a:t>gh</a:t>
            </a:r>
            <a:endParaRPr lang="fr-FR" sz="1500" dirty="0">
              <a:solidFill>
                <a:srgbClr val="660066"/>
              </a:solidFill>
              <a:latin typeface="Superclarendon Black"/>
              <a:cs typeface="Superclarendon Black"/>
            </a:endParaRP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</a:t>
            </a:r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R</a:t>
            </a:r>
            <a:r>
              <a:rPr lang="fr-FR" sz="1500" dirty="0" err="1">
                <a:latin typeface="Superclarendon Light"/>
                <a:cs typeface="Superclarendon Light"/>
              </a:rPr>
              <a:t>esolution</a:t>
            </a:r>
            <a:r>
              <a:rPr lang="fr-FR" sz="1500" dirty="0">
                <a:latin typeface="Superclarendon Light"/>
                <a:cs typeface="Superclarendon Light"/>
              </a:rPr>
              <a:t> </a:t>
            </a: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E</a:t>
            </a:r>
            <a:r>
              <a:rPr lang="fr-FR" sz="1500" dirty="0">
                <a:latin typeface="Superclarendon Light"/>
                <a:cs typeface="Superclarendon Light"/>
              </a:rPr>
              <a:t>chelle</a:t>
            </a: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  </a:t>
            </a:r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500" dirty="0" err="1">
                <a:latin typeface="Superclarendon Light"/>
                <a:cs typeface="Superclarendon Light"/>
              </a:rPr>
              <a:t>pectrometer</a:t>
            </a:r>
            <a:endParaRPr lang="fr-FR" sz="1500" dirty="0">
              <a:latin typeface="Superclarendon Light"/>
              <a:cs typeface="Superclarendon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129761" y="4170741"/>
            <a:ext cx="2003068" cy="102867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M</a:t>
            </a:r>
            <a:r>
              <a:rPr lang="fr-FR" sz="1500" dirty="0">
                <a:latin typeface="Superclarendon Light"/>
                <a:cs typeface="Superclarendon Light"/>
              </a:rPr>
              <a:t>agellan</a:t>
            </a:r>
            <a:endParaRPr lang="fr-FR" sz="1500" dirty="0">
              <a:solidFill>
                <a:srgbClr val="660066"/>
              </a:solidFill>
              <a:latin typeface="Superclarendon Black"/>
              <a:cs typeface="Superclarendon Black"/>
            </a:endParaRP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</a:t>
            </a:r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I</a:t>
            </a:r>
            <a:r>
              <a:rPr lang="fr-FR" sz="1500" dirty="0" err="1">
                <a:latin typeface="Superclarendon Light"/>
                <a:cs typeface="Superclarendon Light"/>
              </a:rPr>
              <a:t>namori</a:t>
            </a:r>
            <a:r>
              <a:rPr lang="fr-FR" sz="1500" dirty="0">
                <a:latin typeface="Superclarendon Light"/>
                <a:cs typeface="Superclarendon Light"/>
              </a:rPr>
              <a:t> </a:t>
            </a: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</a:t>
            </a:r>
            <a:r>
              <a:rPr lang="fr-FR" sz="15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K</a:t>
            </a:r>
            <a:r>
              <a:rPr lang="fr-FR" sz="1500" dirty="0" err="1">
                <a:latin typeface="Superclarendon Light"/>
                <a:cs typeface="Superclarendon Light"/>
              </a:rPr>
              <a:t>yocera</a:t>
            </a:r>
            <a:endParaRPr lang="fr-FR" sz="1500" dirty="0">
              <a:latin typeface="Superclarendon Light"/>
              <a:cs typeface="Superclarendon Light"/>
            </a:endParaRPr>
          </a:p>
          <a:p>
            <a:r>
              <a:rPr lang="fr-FR" sz="1500" dirty="0">
                <a:solidFill>
                  <a:srgbClr val="660066"/>
                </a:solidFill>
                <a:latin typeface="Superclarendon Black"/>
                <a:cs typeface="Superclarendon Black"/>
              </a:rPr>
              <a:t>      E</a:t>
            </a:r>
            <a:r>
              <a:rPr lang="fr-FR" sz="1500" dirty="0">
                <a:latin typeface="Superclarendon Light"/>
                <a:cs typeface="Superclarendon Light"/>
              </a:rPr>
              <a:t>chelle</a:t>
            </a:r>
          </a:p>
        </p:txBody>
      </p:sp>
      <p:pic>
        <p:nvPicPr>
          <p:cNvPr id="16" name="Image 15" descr="HR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9586"/>
            <a:ext cx="7143127" cy="64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43402" y="2914446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893" y="149665"/>
            <a:ext cx="2855362" cy="5667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3000" dirty="0">
                <a:solidFill>
                  <a:srgbClr val="000000"/>
                </a:solidFill>
                <a:latin typeface="Superclarendon Black"/>
                <a:cs typeface="Superclarendon Black"/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78255" y="1312092"/>
            <a:ext cx="6783016" cy="527577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Introduction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les neutrinos en cosmologie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Mesure</a:t>
            </a:r>
            <a:endParaRPr lang="fr-FR" sz="2000" dirty="0">
              <a:solidFill>
                <a:srgbClr val="000000"/>
              </a:solidFill>
              <a:latin typeface="Symbol" charset="2"/>
              <a:cs typeface="Symbol" charset="2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Observable: Forêts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Données: Relevés Grandes Structures</a:t>
            </a:r>
            <a:endParaRPr lang="fr-FR" sz="2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Prédiction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Simulations Numériques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Modèles: neutrinos candidats matière noire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leptoniques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 et matière noire mixte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stériles et matière noire pure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5890" y="1335214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19545" y="1283007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890" y="2410506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119545" y="2358305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81914" y="265594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095280" y="288123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5890" y="413479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119545" y="408258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5890" y="5216872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119545" y="5164671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43402" y="3368663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3095280" y="333545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20872" y="5764462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072750" y="5731250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0872" y="6170209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072750" y="6136997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8852" y="4820342"/>
            <a:ext cx="7458756" cy="171781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376311" y="911669"/>
            <a:ext cx="7458756" cy="284154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734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43402" y="2914446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893" y="149665"/>
            <a:ext cx="2855362" cy="5667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3000" dirty="0">
                <a:solidFill>
                  <a:srgbClr val="000000"/>
                </a:solidFill>
                <a:latin typeface="Superclarendon Black"/>
                <a:cs typeface="Superclarendon Black"/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78255" y="1312092"/>
            <a:ext cx="6783016" cy="527574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Introduction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les neutrinos en </a:t>
            </a:r>
            <a:r>
              <a:rPr lang="fr-FR" sz="16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cosmologie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Mesure</a:t>
            </a:r>
            <a:endParaRPr lang="fr-FR" sz="2000" dirty="0">
              <a:solidFill>
                <a:srgbClr val="000000"/>
              </a:solidFill>
              <a:latin typeface="Symbol" charset="2"/>
              <a:cs typeface="Symbol" charset="2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Observable: Forêts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Données: Relevés Grandes Structures</a:t>
            </a:r>
            <a:endParaRPr lang="fr-FR" sz="2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Prédiction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Simulations Numériques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Modèles: neutrinos candidats matière noire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leptoniques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 et matière noire mixte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stériles et matière noire pure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5890" y="1335214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19545" y="1283007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890" y="2410506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119545" y="2358305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81914" y="265594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095280" y="288123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5890" y="413479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119545" y="408258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5890" y="5216872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119545" y="5164671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43402" y="3368663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3095280" y="333545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20872" y="5764462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072750" y="5731250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0872" y="6170209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072750" y="6136997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4b</a:t>
            </a:r>
          </a:p>
        </p:txBody>
      </p:sp>
      <p:sp>
        <p:nvSpPr>
          <p:cNvPr id="37" name="Rectangle 36"/>
          <p:cNvSpPr/>
          <p:nvPr/>
        </p:nvSpPr>
        <p:spPr>
          <a:xfrm rot="16200000">
            <a:off x="2800666" y="2984601"/>
            <a:ext cx="1050862" cy="7471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 rot="16200000">
            <a:off x="2862746" y="5790967"/>
            <a:ext cx="1050862" cy="7471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5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11/30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2199" y="1696283"/>
            <a:ext cx="1116019" cy="1054699"/>
          </a:xfrm>
          <a:prstGeom prst="rect">
            <a:avLst/>
          </a:prstGeom>
          <a:solidFill>
            <a:srgbClr val="000090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1270000" contourW="12700" prstMaterial="legacyWirefram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cxnSp>
        <p:nvCxnSpPr>
          <p:cNvPr id="108" name="Connecteur droit avec flèche 107"/>
          <p:cNvCxnSpPr/>
          <p:nvPr/>
        </p:nvCxnSpPr>
        <p:spPr>
          <a:xfrm flipH="1" flipV="1">
            <a:off x="1135710" y="1050433"/>
            <a:ext cx="1028578" cy="21087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ZoneTexte 108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Simulations </a:t>
            </a:r>
            <a:r>
              <a:rPr lang="fr-FR" sz="2300" dirty="0" smtClean="0">
                <a:latin typeface="Superclarendon Bold"/>
                <a:cs typeface="Superclarendon Bold"/>
              </a:rPr>
              <a:t>Hydrodynamiques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977521" y="1485791"/>
            <a:ext cx="2389936" cy="9978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Baryons</a:t>
            </a:r>
          </a:p>
          <a:p>
            <a:endParaRPr lang="fr-FR" sz="800" dirty="0" smtClean="0">
              <a:latin typeface="Superclarendon Light"/>
              <a:cs typeface="Superclarendon Light"/>
            </a:endParaRPr>
          </a:p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Matière Noire</a:t>
            </a:r>
          </a:p>
          <a:p>
            <a:endParaRPr lang="fr-FR" sz="800" dirty="0">
              <a:latin typeface="Superclarendon Light"/>
              <a:cs typeface="Superclarendon Light"/>
            </a:endParaRPr>
          </a:p>
          <a:p>
            <a:r>
              <a:rPr lang="fr-FR" sz="1400" dirty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>
                <a:latin typeface="Superclarendon Light"/>
                <a:cs typeface="Superclarendon Light"/>
              </a:rPr>
              <a:t>3</a:t>
            </a:r>
            <a:r>
              <a:rPr lang="fr-FR" sz="1400" dirty="0">
                <a:latin typeface="Superclarendon Light"/>
                <a:cs typeface="Superclarendon Light"/>
              </a:rPr>
              <a:t>  </a:t>
            </a:r>
            <a:r>
              <a:rPr lang="fr-FR" sz="1400" dirty="0" smtClean="0">
                <a:latin typeface="Superclarendon Light"/>
                <a:cs typeface="Superclarendon Light"/>
              </a:rPr>
              <a:t>Neutrinos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435342" y="794348"/>
            <a:ext cx="238993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100 </a:t>
            </a:r>
            <a:r>
              <a:rPr lang="fr-FR" sz="1400" dirty="0" smtClean="0">
                <a:latin typeface="Superclarendon Light Italic"/>
                <a:cs typeface="Superclarendon Light Italic"/>
              </a:rPr>
              <a:t>h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–1</a:t>
            </a:r>
            <a:r>
              <a:rPr lang="fr-FR" sz="1400" dirty="0" smtClean="0">
                <a:latin typeface="Superclarendon Light"/>
                <a:cs typeface="Superclarendon Light"/>
              </a:rPr>
              <a:t>Mpc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872939" y="2149911"/>
            <a:ext cx="246859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(			</a:t>
            </a:r>
            <a:r>
              <a:rPr lang="fr-FR" sz="1400" dirty="0" smtClean="0">
                <a:latin typeface="Superclarendon Light"/>
                <a:cs typeface="Superclarendon Light"/>
              </a:rPr>
              <a:t>   )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170694" y="202166"/>
            <a:ext cx="4022136" cy="13364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Conditions Initiales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Calcul Non–Linéaire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Construction de l’Observable</a:t>
            </a:r>
            <a:endParaRPr lang="fr-FR" sz="1600" dirty="0">
              <a:latin typeface="Superclarendon Bold"/>
              <a:cs typeface="Superclarendon Bold"/>
            </a:endParaRPr>
          </a:p>
        </p:txBody>
      </p:sp>
    </p:spTree>
    <p:extLst>
      <p:ext uri="{BB962C8B-B14F-4D97-AF65-F5344CB8AC3E}">
        <p14:creationId xmlns:p14="http://schemas.microsoft.com/office/powerpoint/2010/main" val="110852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m_WD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91" y="3531585"/>
            <a:ext cx="3689762" cy="36897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11/30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2199" y="1696283"/>
            <a:ext cx="1116019" cy="1054699"/>
          </a:xfrm>
          <a:prstGeom prst="rect">
            <a:avLst/>
          </a:prstGeom>
          <a:solidFill>
            <a:srgbClr val="000090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1270000" contourW="12700" prstMaterial="legacyWirefram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cxnSp>
        <p:nvCxnSpPr>
          <p:cNvPr id="108" name="Connecteur droit avec flèche 107"/>
          <p:cNvCxnSpPr/>
          <p:nvPr/>
        </p:nvCxnSpPr>
        <p:spPr>
          <a:xfrm flipH="1" flipV="1">
            <a:off x="1135710" y="1050433"/>
            <a:ext cx="1028578" cy="21087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977521" y="1485791"/>
            <a:ext cx="2389936" cy="9978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Baryons</a:t>
            </a:r>
          </a:p>
          <a:p>
            <a:endParaRPr lang="fr-FR" sz="800" dirty="0" smtClean="0">
              <a:latin typeface="Superclarendon Light"/>
              <a:cs typeface="Superclarendon Light"/>
            </a:endParaRPr>
          </a:p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Matière Noire</a:t>
            </a:r>
          </a:p>
          <a:p>
            <a:endParaRPr lang="fr-FR" sz="800" dirty="0">
              <a:latin typeface="Superclarendon Light"/>
              <a:cs typeface="Superclarendon Light"/>
            </a:endParaRPr>
          </a:p>
          <a:p>
            <a:r>
              <a:rPr lang="fr-FR" sz="1400" dirty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>
                <a:latin typeface="Superclarendon Light"/>
                <a:cs typeface="Superclarendon Light"/>
              </a:rPr>
              <a:t>3</a:t>
            </a:r>
            <a:r>
              <a:rPr lang="fr-FR" sz="1400" dirty="0">
                <a:latin typeface="Superclarendon Light"/>
                <a:cs typeface="Superclarendon Light"/>
              </a:rPr>
              <a:t>  </a:t>
            </a:r>
            <a:r>
              <a:rPr lang="fr-FR" sz="1400" dirty="0" smtClean="0">
                <a:latin typeface="Superclarendon Light"/>
                <a:cs typeface="Superclarendon Light"/>
              </a:rPr>
              <a:t>Neutrinos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435342" y="794348"/>
            <a:ext cx="238993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100 </a:t>
            </a:r>
            <a:r>
              <a:rPr lang="fr-FR" sz="1400" dirty="0" smtClean="0">
                <a:latin typeface="Superclarendon Light Italic"/>
                <a:cs typeface="Superclarendon Light Italic"/>
              </a:rPr>
              <a:t>h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–1</a:t>
            </a:r>
            <a:r>
              <a:rPr lang="fr-FR" sz="1400" dirty="0" smtClean="0">
                <a:latin typeface="Superclarendon Light"/>
                <a:cs typeface="Superclarendon Light"/>
              </a:rPr>
              <a:t>Mpc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872939" y="2149911"/>
            <a:ext cx="246859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(			</a:t>
            </a:r>
            <a:r>
              <a:rPr lang="fr-FR" sz="1400" dirty="0" smtClean="0">
                <a:latin typeface="Superclarendon Light"/>
                <a:cs typeface="Superclarendon Light"/>
              </a:rPr>
              <a:t>   )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458181" y="2039802"/>
            <a:ext cx="6063320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C</a:t>
            </a:r>
            <a:r>
              <a:rPr lang="fr-FR" sz="1600" dirty="0">
                <a:latin typeface="Superclarendon Light"/>
                <a:cs typeface="Superclarendon Light"/>
              </a:rPr>
              <a:t>ode for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A</a:t>
            </a:r>
            <a:r>
              <a:rPr lang="fr-FR" sz="1600" dirty="0">
                <a:latin typeface="Superclarendon Light"/>
                <a:cs typeface="Superclarendon Light"/>
              </a:rPr>
              <a:t>nisotropies in the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M</a:t>
            </a:r>
            <a:r>
              <a:rPr lang="fr-FR" sz="1600" dirty="0" err="1">
                <a:latin typeface="Superclarendon Light"/>
                <a:cs typeface="Superclarendon Light"/>
              </a:rPr>
              <a:t>icrowave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B</a:t>
            </a:r>
            <a:r>
              <a:rPr lang="fr-FR" sz="1600" dirty="0">
                <a:latin typeface="Superclarendon Light"/>
                <a:cs typeface="Superclarendon Light"/>
              </a:rPr>
              <a:t>ackground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590759" y="2356335"/>
            <a:ext cx="3824807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Antony Lewis &amp; Anthony </a:t>
            </a:r>
            <a:r>
              <a:rPr lang="fr-FR" sz="1400" dirty="0" err="1">
                <a:latin typeface="Superclarendon Light Italic"/>
                <a:cs typeface="Superclarendon Light Italic"/>
              </a:rPr>
              <a:t>Challinor</a:t>
            </a:r>
            <a:r>
              <a:rPr lang="fr-FR" sz="1400" dirty="0">
                <a:latin typeface="Superclarendon Light Italic"/>
                <a:cs typeface="Superclarendon Light Italic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458177" y="2801236"/>
            <a:ext cx="5127118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C</a:t>
            </a:r>
            <a:r>
              <a:rPr lang="fr-FR" sz="1600" dirty="0" err="1">
                <a:latin typeface="Superclarendon Light"/>
                <a:cs typeface="Superclarendon Light"/>
              </a:rPr>
              <a:t>osmic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L</a:t>
            </a:r>
            <a:r>
              <a:rPr lang="fr-FR" sz="1600" dirty="0" err="1">
                <a:latin typeface="Superclarendon Light"/>
                <a:cs typeface="Superclarendon Light"/>
              </a:rPr>
              <a:t>inear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A</a:t>
            </a:r>
            <a:r>
              <a:rPr lang="fr-FR" sz="1600" dirty="0" err="1">
                <a:latin typeface="Superclarendon Light"/>
                <a:cs typeface="Superclarendon Light"/>
              </a:rPr>
              <a:t>nisotropy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600" dirty="0" err="1">
                <a:latin typeface="Superclarendon Light"/>
                <a:cs typeface="Superclarendon Light"/>
              </a:rPr>
              <a:t>olving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600" dirty="0">
                <a:latin typeface="Superclarendon Light"/>
                <a:cs typeface="Superclarendon Light"/>
              </a:rPr>
              <a:t>ystem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704679" y="3152798"/>
            <a:ext cx="284845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Julien </a:t>
            </a:r>
            <a:r>
              <a:rPr lang="fr-FR" sz="1400" dirty="0" err="1">
                <a:latin typeface="Superclarendon Light Italic"/>
                <a:cs typeface="Superclarendon Light Italic"/>
              </a:rPr>
              <a:t>Lesgourgues</a:t>
            </a:r>
            <a:endParaRPr lang="fr-FR" sz="1400" dirty="0">
              <a:latin typeface="Superclarendon Light Italic"/>
              <a:cs typeface="Superclarendon Light Italic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4341537" y="1782675"/>
            <a:ext cx="6179963" cy="989929"/>
          </a:xfrm>
          <a:prstGeom prst="roundRect">
            <a:avLst>
              <a:gd name="adj" fmla="val 32377"/>
            </a:avLst>
          </a:prstGeom>
          <a:noFill/>
          <a:ln w="381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4341537" y="2100657"/>
            <a:ext cx="6179963" cy="1495273"/>
          </a:xfrm>
          <a:prstGeom prst="roundRect">
            <a:avLst>
              <a:gd name="adj" fmla="val 32377"/>
            </a:avLst>
          </a:prstGeom>
          <a:noFill/>
          <a:ln w="38100" cmpd="sng">
            <a:gradFill flip="none" rotWithShape="1">
              <a:gsLst>
                <a:gs pos="0">
                  <a:srgbClr val="660066"/>
                </a:gs>
                <a:gs pos="75000">
                  <a:srgbClr val="660066">
                    <a:alpha val="0"/>
                  </a:srgbClr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g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21" y="4131229"/>
            <a:ext cx="2574874" cy="257487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721713" y="3814867"/>
            <a:ext cx="241575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 Italic"/>
                <a:cs typeface="Superclarendon Light Italic"/>
              </a:rPr>
              <a:t>z = 30</a:t>
            </a:r>
            <a:endParaRPr lang="fr-FR" sz="1600" dirty="0">
              <a:latin typeface="Superclarendon Light Italic"/>
              <a:cs typeface="Superclarendon Light Italic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49915" y="4094699"/>
            <a:ext cx="0" cy="2267634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49915" y="6359238"/>
            <a:ext cx="2708601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rme libre 7"/>
          <p:cNvSpPr/>
          <p:nvPr/>
        </p:nvSpPr>
        <p:spPr>
          <a:xfrm>
            <a:off x="375834" y="4237236"/>
            <a:ext cx="2203168" cy="2112140"/>
          </a:xfrm>
          <a:custGeom>
            <a:avLst/>
            <a:gdLst>
              <a:gd name="connsiteX0" fmla="*/ 0 w 2203168"/>
              <a:gd name="connsiteY0" fmla="*/ 0 h 2112140"/>
              <a:gd name="connsiteX1" fmla="*/ 466554 w 2203168"/>
              <a:gd name="connsiteY1" fmla="*/ 1710444 h 2112140"/>
              <a:gd name="connsiteX2" fmla="*/ 2203168 w 2203168"/>
              <a:gd name="connsiteY2" fmla="*/ 2112140 h 21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3168" h="2112140">
                <a:moveTo>
                  <a:pt x="0" y="0"/>
                </a:moveTo>
                <a:cubicBezTo>
                  <a:pt x="49679" y="679210"/>
                  <a:pt x="99359" y="1358421"/>
                  <a:pt x="466554" y="1710444"/>
                </a:cubicBezTo>
                <a:cubicBezTo>
                  <a:pt x="833749" y="2062467"/>
                  <a:pt x="2203168" y="2112140"/>
                  <a:pt x="2203168" y="2112140"/>
                </a:cubicBezTo>
              </a:path>
            </a:pathLst>
          </a:custGeom>
          <a:ln w="34925">
            <a:solidFill>
              <a:srgbClr val="000090">
                <a:alpha val="7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349915" y="4391823"/>
            <a:ext cx="1568137" cy="1957553"/>
          </a:xfrm>
          <a:custGeom>
            <a:avLst/>
            <a:gdLst>
              <a:gd name="connsiteX0" fmla="*/ 0 w 1568137"/>
              <a:gd name="connsiteY0" fmla="*/ 622888 h 1957553"/>
              <a:gd name="connsiteX1" fmla="*/ 427674 w 1568137"/>
              <a:gd name="connsiteY1" fmla="*/ 26824 h 1957553"/>
              <a:gd name="connsiteX2" fmla="*/ 920147 w 1568137"/>
              <a:gd name="connsiteY2" fmla="*/ 1400362 h 1957553"/>
              <a:gd name="connsiteX3" fmla="*/ 1568137 w 1568137"/>
              <a:gd name="connsiteY3" fmla="*/ 1957553 h 195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8137" h="1957553">
                <a:moveTo>
                  <a:pt x="0" y="622888"/>
                </a:moveTo>
                <a:cubicBezTo>
                  <a:pt x="137158" y="260066"/>
                  <a:pt x="274316" y="-102755"/>
                  <a:pt x="427674" y="26824"/>
                </a:cubicBezTo>
                <a:cubicBezTo>
                  <a:pt x="581032" y="156403"/>
                  <a:pt x="730070" y="1078574"/>
                  <a:pt x="920147" y="1400362"/>
                </a:cubicBezTo>
                <a:cubicBezTo>
                  <a:pt x="1110224" y="1722150"/>
                  <a:pt x="1568137" y="1957553"/>
                  <a:pt x="1568137" y="1957553"/>
                </a:cubicBezTo>
              </a:path>
            </a:pathLst>
          </a:custGeom>
          <a:ln w="34925">
            <a:solidFill>
              <a:srgbClr val="AF0400">
                <a:alpha val="7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212497" y="3773915"/>
            <a:ext cx="284845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Bold"/>
                <a:cs typeface="Superclarendon Bold"/>
              </a:rPr>
              <a:t>Distribution des vitesses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49915" y="6385319"/>
            <a:ext cx="284845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smtClean="0">
                <a:latin typeface="Superclarendon Light Italic"/>
                <a:cs typeface="Superclarendon Light Italic"/>
              </a:rPr>
              <a:t>p / </a:t>
            </a:r>
            <a:r>
              <a:rPr lang="fr-FR" sz="1400" dirty="0" err="1" smtClean="0">
                <a:latin typeface="Superclarendon Light Italic"/>
                <a:cs typeface="Superclarendon Light Italic"/>
              </a:rPr>
              <a:t>T</a:t>
            </a:r>
            <a:endParaRPr lang="fr-FR" sz="1400" dirty="0">
              <a:latin typeface="Superclarendon Light Italic"/>
              <a:cs typeface="Superclarendon Light Italic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360653" y="5429432"/>
            <a:ext cx="1426661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solidFill>
                  <a:srgbClr val="000090"/>
                </a:solidFill>
                <a:latin typeface="Superclarendon Bold"/>
                <a:cs typeface="Superclarendon Bold"/>
              </a:rPr>
              <a:t>thermique</a:t>
            </a:r>
            <a:endParaRPr lang="fr-FR" sz="1400" dirty="0">
              <a:solidFill>
                <a:srgbClr val="000090"/>
              </a:solidFill>
              <a:latin typeface="Superclarendon Bold"/>
              <a:cs typeface="Superclarendon Bold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358219" y="5108648"/>
            <a:ext cx="1840150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solidFill>
                  <a:srgbClr val="AF0400"/>
                </a:solidFill>
                <a:latin typeface="Superclarendon Bold"/>
                <a:cs typeface="Superclarendon Bold"/>
              </a:rPr>
              <a:t>non-thermique</a:t>
            </a:r>
            <a:endParaRPr lang="fr-FR" sz="1400" dirty="0">
              <a:solidFill>
                <a:srgbClr val="AF0400"/>
              </a:solidFill>
              <a:latin typeface="Superclarendon Bold"/>
              <a:cs typeface="Superclarendon Bold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00925" y="3654198"/>
            <a:ext cx="284845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Bold"/>
                <a:cs typeface="Superclarendon Bold"/>
              </a:rPr>
              <a:t>Spectre de Puissance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35" name="Flèche vers la droite 34"/>
          <p:cNvSpPr/>
          <p:nvPr/>
        </p:nvSpPr>
        <p:spPr>
          <a:xfrm>
            <a:off x="2761394" y="4166399"/>
            <a:ext cx="868114" cy="2379541"/>
          </a:xfrm>
          <a:prstGeom prst="rightArrow">
            <a:avLst>
              <a:gd name="adj1" fmla="val 66337"/>
              <a:gd name="adj2" fmla="val 59349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rgbClr val="660066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 vers la droite 35"/>
          <p:cNvSpPr/>
          <p:nvPr/>
        </p:nvSpPr>
        <p:spPr>
          <a:xfrm>
            <a:off x="6853599" y="4239661"/>
            <a:ext cx="868114" cy="2379541"/>
          </a:xfrm>
          <a:prstGeom prst="rightArrow">
            <a:avLst>
              <a:gd name="adj1" fmla="val 66337"/>
              <a:gd name="adj2" fmla="val 59349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rgbClr val="660066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21714" y="6645117"/>
            <a:ext cx="2510382" cy="28997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 smtClean="0">
                <a:latin typeface="Superclarendon Light"/>
                <a:cs typeface="Superclarendon Light"/>
              </a:rPr>
              <a:t>positions &amp; vitesses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Simulations </a:t>
            </a:r>
            <a:r>
              <a:rPr lang="fr-FR" sz="2300" dirty="0" smtClean="0">
                <a:latin typeface="Superclarendon Bold"/>
                <a:cs typeface="Superclarendon Bold"/>
              </a:rPr>
              <a:t>Hydrodynamiques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170694" y="202166"/>
            <a:ext cx="4022136" cy="13364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Conditions Initiales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Calcul Non–Linéaire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Construction de l’Observable</a:t>
            </a:r>
            <a:endParaRPr lang="fr-FR" sz="1600" dirty="0">
              <a:latin typeface="Superclarendon Bold"/>
              <a:cs typeface="Superclarendon Bol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70694" y="767298"/>
            <a:ext cx="3798473" cy="7712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578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12/30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3" name="Image 12" descr="HDM100_08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6" t="19020" r="20388" b="11099"/>
          <a:stretch/>
        </p:blipFill>
        <p:spPr>
          <a:xfrm>
            <a:off x="7618268" y="4318013"/>
            <a:ext cx="2879180" cy="2727342"/>
          </a:xfrm>
          <a:prstGeom prst="ellipse">
            <a:avLst/>
          </a:prstGeom>
        </p:spPr>
      </p:pic>
      <p:pic>
        <p:nvPicPr>
          <p:cNvPr id="14" name="Image 13" descr="HDM100_07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1" t="21284" r="21663" b="8834"/>
          <a:stretch/>
        </p:blipFill>
        <p:spPr>
          <a:xfrm>
            <a:off x="5554752" y="4318013"/>
            <a:ext cx="2879179" cy="2727340"/>
          </a:xfrm>
          <a:prstGeom prst="ellipse">
            <a:avLst/>
          </a:prstGeom>
        </p:spPr>
      </p:pic>
      <p:pic>
        <p:nvPicPr>
          <p:cNvPr id="15" name="Image 14" descr="HDM100_0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3" t="20152" r="20261" b="9966"/>
          <a:stretch/>
        </p:blipFill>
        <p:spPr>
          <a:xfrm>
            <a:off x="3684051" y="4318012"/>
            <a:ext cx="2879179" cy="2727341"/>
          </a:xfrm>
          <a:prstGeom prst="ellipse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464237" y="2508749"/>
            <a:ext cx="5132423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GA</a:t>
            </a:r>
            <a:r>
              <a:rPr lang="fr-FR" sz="1600" dirty="0" err="1">
                <a:latin typeface="Superclarendon Light"/>
                <a:cs typeface="Superclarendon Light"/>
              </a:rPr>
              <a:t>laxies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with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D</a:t>
            </a:r>
            <a:r>
              <a:rPr lang="fr-FR" sz="1600" dirty="0" err="1">
                <a:latin typeface="Superclarendon Light"/>
                <a:cs typeface="Superclarendon Light"/>
              </a:rPr>
              <a:t>ark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matter</a:t>
            </a:r>
            <a:r>
              <a:rPr lang="fr-FR" sz="1600" dirty="0">
                <a:latin typeface="Superclarendon Light"/>
                <a:cs typeface="Superclarendon Light"/>
              </a:rPr>
              <a:t> &amp; 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G</a:t>
            </a:r>
            <a:r>
              <a:rPr lang="fr-FR" sz="1600" dirty="0" err="1">
                <a:latin typeface="Superclarendon Light"/>
                <a:cs typeface="Superclarendon Light"/>
              </a:rPr>
              <a:t>as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int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E</a:t>
            </a:r>
            <a:r>
              <a:rPr lang="fr-FR" sz="1600" dirty="0" err="1">
                <a:latin typeface="Superclarendon Light"/>
                <a:cs typeface="Superclarendon Light"/>
              </a:rPr>
              <a:t>rac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T</a:t>
            </a:r>
            <a:r>
              <a:rPr lang="fr-FR" sz="1600" b="1" dirty="0">
                <a:solidFill>
                  <a:srgbClr val="660066"/>
                </a:solidFill>
                <a:latin typeface="Superclarendon Light"/>
                <a:cs typeface="Superclarendon Light"/>
              </a:rPr>
              <a:t>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681426" y="2772754"/>
            <a:ext cx="207284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Volker Springel</a:t>
            </a:r>
          </a:p>
        </p:txBody>
      </p:sp>
      <p:pic>
        <p:nvPicPr>
          <p:cNvPr id="3" name="Image 2" descr="glas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5" y="4318012"/>
            <a:ext cx="2574874" cy="2574874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367457" y="2293201"/>
            <a:ext cx="5456081" cy="989929"/>
          </a:xfrm>
          <a:prstGeom prst="roundRect">
            <a:avLst>
              <a:gd name="adj" fmla="val 32377"/>
            </a:avLst>
          </a:prstGeom>
          <a:noFill/>
          <a:ln w="381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42199" y="1696283"/>
            <a:ext cx="1116019" cy="1054699"/>
          </a:xfrm>
          <a:prstGeom prst="rect">
            <a:avLst/>
          </a:prstGeom>
          <a:solidFill>
            <a:srgbClr val="000090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1270000" contourW="12700" prstMaterial="legacyWirefram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 flipH="1" flipV="1">
            <a:off x="1135710" y="1050433"/>
            <a:ext cx="1028578" cy="21087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977521" y="1485791"/>
            <a:ext cx="2389936" cy="9978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Baryons</a:t>
            </a:r>
          </a:p>
          <a:p>
            <a:endParaRPr lang="fr-FR" sz="800" dirty="0" smtClean="0">
              <a:latin typeface="Superclarendon Light"/>
              <a:cs typeface="Superclarendon Light"/>
            </a:endParaRPr>
          </a:p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Matière Noire</a:t>
            </a:r>
          </a:p>
          <a:p>
            <a:endParaRPr lang="fr-FR" sz="800" dirty="0">
              <a:latin typeface="Superclarendon Light"/>
              <a:cs typeface="Superclarendon Light"/>
            </a:endParaRPr>
          </a:p>
          <a:p>
            <a:r>
              <a:rPr lang="fr-FR" sz="1400" dirty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>
                <a:latin typeface="Superclarendon Light"/>
                <a:cs typeface="Superclarendon Light"/>
              </a:rPr>
              <a:t>3</a:t>
            </a:r>
            <a:r>
              <a:rPr lang="fr-FR" sz="1400" dirty="0">
                <a:latin typeface="Superclarendon Light"/>
                <a:cs typeface="Superclarendon Light"/>
              </a:rPr>
              <a:t>  </a:t>
            </a:r>
            <a:r>
              <a:rPr lang="fr-FR" sz="1400" dirty="0" smtClean="0">
                <a:latin typeface="Superclarendon Light"/>
                <a:cs typeface="Superclarendon Light"/>
              </a:rPr>
              <a:t>Neutrinos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435342" y="794348"/>
            <a:ext cx="238993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100 </a:t>
            </a:r>
            <a:r>
              <a:rPr lang="fr-FR" sz="1400" dirty="0" smtClean="0">
                <a:latin typeface="Superclarendon Light Italic"/>
                <a:cs typeface="Superclarendon Light Italic"/>
              </a:rPr>
              <a:t>h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–1</a:t>
            </a:r>
            <a:r>
              <a:rPr lang="fr-FR" sz="1400" dirty="0" smtClean="0">
                <a:latin typeface="Superclarendon Light"/>
                <a:cs typeface="Superclarendon Light"/>
              </a:rPr>
              <a:t>Mpc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872939" y="2149911"/>
            <a:ext cx="246859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(			</a:t>
            </a:r>
            <a:r>
              <a:rPr lang="fr-FR" sz="1400" dirty="0" smtClean="0">
                <a:latin typeface="Superclarendon Light"/>
                <a:cs typeface="Superclarendon Light"/>
              </a:rPr>
              <a:t>   )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12397" y="4001650"/>
            <a:ext cx="241575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 Italic"/>
                <a:cs typeface="Superclarendon Light Italic"/>
              </a:rPr>
              <a:t>z = 30</a:t>
            </a:r>
            <a:endParaRPr lang="fr-FR" sz="1600" dirty="0">
              <a:latin typeface="Superclarendon Light Italic"/>
              <a:cs typeface="Superclarendon Light Italic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3825278" y="4505583"/>
            <a:ext cx="241575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Superclarendon Light Italic"/>
                <a:cs typeface="Superclarendon Light Italic"/>
              </a:rPr>
              <a:t>z = 4.6</a:t>
            </a:r>
            <a:endParaRPr lang="fr-FR" sz="1600" dirty="0">
              <a:solidFill>
                <a:schemeClr val="bg1"/>
              </a:solidFill>
              <a:latin typeface="Superclarendon Light Italic"/>
              <a:cs typeface="Superclarendon Light Italic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830931" y="4505583"/>
            <a:ext cx="241575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Superclarendon Light Italic"/>
                <a:cs typeface="Superclarendon Light Italic"/>
              </a:rPr>
              <a:t>z = 3.4</a:t>
            </a:r>
            <a:endParaRPr lang="fr-FR" sz="1600" dirty="0">
              <a:solidFill>
                <a:schemeClr val="bg1"/>
              </a:solidFill>
              <a:latin typeface="Superclarendon Light Italic"/>
              <a:cs typeface="Superclarendon Light Italic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904501" y="4513345"/>
            <a:ext cx="2415753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  <a:latin typeface="Superclarendon Light Italic"/>
                <a:cs typeface="Superclarendon Light Italic"/>
              </a:rPr>
              <a:t>z = 2.2</a:t>
            </a:r>
            <a:endParaRPr lang="fr-FR" sz="1600" dirty="0">
              <a:solidFill>
                <a:schemeClr val="bg1"/>
              </a:solidFill>
              <a:latin typeface="Superclarendon Light Italic"/>
              <a:cs typeface="Superclarendon Light Italic"/>
            </a:endParaRPr>
          </a:p>
        </p:txBody>
      </p:sp>
      <p:sp>
        <p:nvSpPr>
          <p:cNvPr id="5" name="Accolade ouvrante 4"/>
          <p:cNvSpPr/>
          <p:nvPr/>
        </p:nvSpPr>
        <p:spPr>
          <a:xfrm rot="5400000">
            <a:off x="6835394" y="847249"/>
            <a:ext cx="427674" cy="6542049"/>
          </a:xfrm>
          <a:prstGeom prst="leftBrace">
            <a:avLst>
              <a:gd name="adj1" fmla="val 44691"/>
              <a:gd name="adj2" fmla="val 50000"/>
            </a:avLst>
          </a:prstGeom>
          <a:ln w="31750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464" y="3428828"/>
            <a:ext cx="3944099" cy="308585"/>
          </a:xfrm>
          <a:prstGeom prst="rect">
            <a:avLst/>
          </a:prstGeom>
        </p:spPr>
      </p:pic>
      <p:sp>
        <p:nvSpPr>
          <p:cNvPr id="7" name="Flèche vers la droite 6"/>
          <p:cNvSpPr/>
          <p:nvPr/>
        </p:nvSpPr>
        <p:spPr>
          <a:xfrm>
            <a:off x="2436446" y="4513345"/>
            <a:ext cx="1247606" cy="2379541"/>
          </a:xfrm>
          <a:prstGeom prst="rightArrow">
            <a:avLst>
              <a:gd name="adj1" fmla="val 66337"/>
              <a:gd name="adj2" fmla="val 59349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rgbClr val="660066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464237" y="1962693"/>
            <a:ext cx="5359301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Calcul N-corps &amp; </a:t>
            </a:r>
            <a:r>
              <a:rPr lang="fr-FR" sz="1400" dirty="0" smtClean="0">
                <a:latin typeface="Superclarendon Light"/>
                <a:cs typeface="Superclarendon Light"/>
              </a:rPr>
              <a:t>Hydrodynamique (</a:t>
            </a:r>
            <a:r>
              <a:rPr lang="fr-FR" sz="1400" dirty="0" err="1" smtClean="0">
                <a:latin typeface="Superclarendon Light"/>
                <a:cs typeface="Superclarendon Light"/>
              </a:rPr>
              <a:t>Tree</a:t>
            </a:r>
            <a:r>
              <a:rPr lang="fr-FR" sz="1400" dirty="0" smtClean="0">
                <a:latin typeface="Superclarendon Light"/>
                <a:cs typeface="Superclarendon Light"/>
              </a:rPr>
              <a:t> PM)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Simulations </a:t>
            </a:r>
            <a:r>
              <a:rPr lang="fr-FR" sz="2300" dirty="0" smtClean="0">
                <a:latin typeface="Superclarendon Bold"/>
                <a:cs typeface="Superclarendon Bold"/>
              </a:rPr>
              <a:t>Hydrodynamiques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170694" y="202166"/>
            <a:ext cx="4022136" cy="13364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Conditions Initiales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Calcul Non–Linéaire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Construction de l’Observable</a:t>
            </a:r>
            <a:endParaRPr lang="fr-FR" sz="1600" dirty="0">
              <a:latin typeface="Superclarendon Bold"/>
              <a:cs typeface="Superclarendon Bold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70694" y="1050433"/>
            <a:ext cx="3798473" cy="4881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6031734" y="180458"/>
            <a:ext cx="3798473" cy="4881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1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raytrac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1" y="4125963"/>
            <a:ext cx="3374256" cy="2984325"/>
          </a:xfrm>
          <a:prstGeom prst="rect">
            <a:avLst/>
          </a:prstGeom>
        </p:spPr>
      </p:pic>
      <p:pic>
        <p:nvPicPr>
          <p:cNvPr id="12" name="Image 11" descr="GAD_gas_b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63709" r="4566" b="32552"/>
          <a:stretch/>
        </p:blipFill>
        <p:spPr>
          <a:xfrm>
            <a:off x="828650" y="3854724"/>
            <a:ext cx="4362968" cy="167038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 flipV="1">
            <a:off x="2281497" y="4047678"/>
            <a:ext cx="2910121" cy="375197"/>
          </a:xfrm>
          <a:prstGeom prst="line">
            <a:avLst/>
          </a:prstGeom>
          <a:ln w="19050" cmpd="sng">
            <a:solidFill>
              <a:schemeClr val="tx1">
                <a:alpha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828650" y="4047678"/>
            <a:ext cx="1366978" cy="375196"/>
          </a:xfrm>
          <a:prstGeom prst="line">
            <a:avLst/>
          </a:prstGeom>
          <a:ln w="19050" cmpd="sng">
            <a:solidFill>
              <a:schemeClr val="tx1">
                <a:alpha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698586" y="4373517"/>
            <a:ext cx="0" cy="2611253"/>
          </a:xfrm>
          <a:prstGeom prst="straightConnector1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680720" y="4625012"/>
            <a:ext cx="901556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200" dirty="0">
                <a:latin typeface="Superclarendon Light"/>
                <a:cs typeface="Superclarendon Light"/>
              </a:rPr>
              <a:t>25 </a:t>
            </a:r>
            <a:r>
              <a:rPr lang="fr-FR" sz="1200" dirty="0" err="1">
                <a:latin typeface="Superclarendon Light"/>
                <a:cs typeface="Superclarendon Light"/>
              </a:rPr>
              <a:t>Mpc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24" name="Rectangle 23"/>
          <p:cNvSpPr/>
          <p:nvPr/>
        </p:nvSpPr>
        <p:spPr>
          <a:xfrm flipH="1">
            <a:off x="2195627" y="4373517"/>
            <a:ext cx="68877" cy="26978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828650" y="3231032"/>
            <a:ext cx="3469026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Traçage de Rayon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828650" y="3526136"/>
            <a:ext cx="3469026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>
                <a:latin typeface="Superclarendon Light"/>
                <a:cs typeface="Superclarendon Light"/>
              </a:rPr>
              <a:t>Échantillon de 10</a:t>
            </a:r>
            <a:r>
              <a:rPr lang="fr-FR" sz="1200" baseline="30000" dirty="0">
                <a:latin typeface="Superclarendon Light"/>
                <a:cs typeface="Superclarendon Light"/>
              </a:rPr>
              <a:t>5</a:t>
            </a:r>
            <a:r>
              <a:rPr lang="fr-FR" sz="1200" dirty="0">
                <a:latin typeface="Superclarendon Light"/>
                <a:cs typeface="Superclarendon Light"/>
              </a:rPr>
              <a:t> lignes-de-visée</a:t>
            </a:r>
          </a:p>
        </p:txBody>
      </p:sp>
      <p:pic>
        <p:nvPicPr>
          <p:cNvPr id="21" name="Image 20" descr="bg_z26_z40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64" y="2690163"/>
            <a:ext cx="4798568" cy="45349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355" y="3526136"/>
            <a:ext cx="1629216" cy="255428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126703" y="2144230"/>
            <a:ext cx="4284814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Spectre de Puissance </a:t>
            </a:r>
            <a:r>
              <a:rPr lang="fr-FR" sz="1600" dirty="0" err="1">
                <a:latin typeface="Superclarendon Light"/>
                <a:cs typeface="Superclarendon Light"/>
              </a:rPr>
              <a:t>Lya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653" y="2569043"/>
            <a:ext cx="2658773" cy="541716"/>
          </a:xfrm>
          <a:prstGeom prst="rect">
            <a:avLst/>
          </a:prstGeom>
        </p:spPr>
      </p:pic>
      <p:sp>
        <p:nvSpPr>
          <p:cNvPr id="42" name="Rectangle à coins arrondis 41"/>
          <p:cNvSpPr/>
          <p:nvPr/>
        </p:nvSpPr>
        <p:spPr>
          <a:xfrm>
            <a:off x="8922636" y="2515071"/>
            <a:ext cx="251310" cy="245574"/>
          </a:xfrm>
          <a:prstGeom prst="roundRect">
            <a:avLst>
              <a:gd name="adj" fmla="val 50000"/>
            </a:avLst>
          </a:prstGeom>
          <a:solidFill>
            <a:srgbClr val="BB6F96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42199" y="1696283"/>
            <a:ext cx="1116019" cy="1054699"/>
          </a:xfrm>
          <a:prstGeom prst="rect">
            <a:avLst/>
          </a:prstGeom>
          <a:solidFill>
            <a:srgbClr val="000090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1270000" contourW="12700" prstMaterial="legacyWireframe">
            <a:extrusionClr>
              <a:schemeClr val="tx1"/>
            </a:extrusionClr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1135710" y="1050433"/>
            <a:ext cx="1028578" cy="21087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977521" y="1485791"/>
            <a:ext cx="2389936" cy="9978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Baryons</a:t>
            </a:r>
          </a:p>
          <a:p>
            <a:endParaRPr lang="fr-FR" sz="800" dirty="0" smtClean="0">
              <a:latin typeface="Superclarendon Light"/>
              <a:cs typeface="Superclarendon Light"/>
            </a:endParaRPr>
          </a:p>
          <a:p>
            <a:r>
              <a:rPr lang="fr-FR" sz="1400" dirty="0" smtClean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3</a:t>
            </a:r>
            <a:r>
              <a:rPr lang="fr-FR" sz="1400" dirty="0" smtClean="0">
                <a:latin typeface="Superclarendon Light"/>
                <a:cs typeface="Superclarendon Light"/>
              </a:rPr>
              <a:t>  Matière Noire</a:t>
            </a:r>
          </a:p>
          <a:p>
            <a:endParaRPr lang="fr-FR" sz="800" dirty="0">
              <a:latin typeface="Superclarendon Light"/>
              <a:cs typeface="Superclarendon Light"/>
            </a:endParaRPr>
          </a:p>
          <a:p>
            <a:r>
              <a:rPr lang="fr-FR" sz="1400" dirty="0">
                <a:latin typeface="Superclarendon Light"/>
                <a:cs typeface="Superclarendon Light"/>
              </a:rPr>
              <a:t>3072</a:t>
            </a:r>
            <a:r>
              <a:rPr lang="fr-FR" sz="1400" baseline="30000" dirty="0">
                <a:latin typeface="Superclarendon Light"/>
                <a:cs typeface="Superclarendon Light"/>
              </a:rPr>
              <a:t>3</a:t>
            </a:r>
            <a:r>
              <a:rPr lang="fr-FR" sz="1400" dirty="0">
                <a:latin typeface="Superclarendon Light"/>
                <a:cs typeface="Superclarendon Light"/>
              </a:rPr>
              <a:t>  </a:t>
            </a:r>
            <a:r>
              <a:rPr lang="fr-FR" sz="1400" dirty="0" smtClean="0">
                <a:latin typeface="Superclarendon Light"/>
                <a:cs typeface="Superclarendon Light"/>
              </a:rPr>
              <a:t>Neutrinos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435342" y="794348"/>
            <a:ext cx="238993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100 </a:t>
            </a:r>
            <a:r>
              <a:rPr lang="fr-FR" sz="1400" dirty="0" smtClean="0">
                <a:latin typeface="Superclarendon Light Italic"/>
                <a:cs typeface="Superclarendon Light Italic"/>
              </a:rPr>
              <a:t>h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–1</a:t>
            </a:r>
            <a:r>
              <a:rPr lang="fr-FR" sz="1400" dirty="0" smtClean="0">
                <a:latin typeface="Superclarendon Light"/>
                <a:cs typeface="Superclarendon Light"/>
              </a:rPr>
              <a:t>Mpc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872939" y="2149911"/>
            <a:ext cx="246859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(			</a:t>
            </a:r>
            <a:r>
              <a:rPr lang="fr-FR" sz="1400" dirty="0" smtClean="0">
                <a:latin typeface="Superclarendon Light"/>
                <a:cs typeface="Superclarendon Light"/>
              </a:rPr>
              <a:t>   )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13/30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8758" y="102368"/>
            <a:ext cx="5455994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Simulations </a:t>
            </a:r>
            <a:r>
              <a:rPr lang="fr-FR" sz="2300" dirty="0" smtClean="0">
                <a:latin typeface="Superclarendon Bold"/>
                <a:cs typeface="Superclarendon Bold"/>
              </a:rPr>
              <a:t>Hydrodynamiques</a:t>
            </a:r>
            <a:endParaRPr lang="fr-FR" sz="2300" b="1" dirty="0">
              <a:latin typeface="Symbol" charset="2"/>
              <a:cs typeface="Symbol" charset="2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170694" y="202166"/>
            <a:ext cx="4022136" cy="133641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Conditions Initiales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Calcul Non–Linéaire</a:t>
            </a:r>
          </a:p>
          <a:p>
            <a:pPr marL="285750" indent="-285750">
              <a:buFont typeface="Wingdings" charset="0"/>
              <a:buChar char="n"/>
            </a:pPr>
            <a:endParaRPr lang="fr-FR" sz="1600" dirty="0">
              <a:latin typeface="Superclarendon Bold"/>
              <a:cs typeface="Superclarendon Bold"/>
            </a:endParaRPr>
          </a:p>
          <a:p>
            <a:pPr marL="285750" indent="-285750">
              <a:buFont typeface="Wingdings" charset="0"/>
              <a:buChar char="n"/>
            </a:pPr>
            <a:r>
              <a:rPr lang="fr-FR" sz="1600" dirty="0" smtClean="0">
                <a:latin typeface="Superclarendon Bold"/>
                <a:cs typeface="Superclarendon Bold"/>
              </a:rPr>
              <a:t>Construction de l’Observable</a:t>
            </a:r>
            <a:endParaRPr lang="fr-FR" sz="1600" dirty="0">
              <a:latin typeface="Superclarendon Bold"/>
              <a:cs typeface="Superclarendon Bol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26703" y="275204"/>
            <a:ext cx="3798473" cy="7712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53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Tab_pa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60" y="1649590"/>
            <a:ext cx="3670319" cy="538431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Grille de Paramètres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14/30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6729" y="2619368"/>
            <a:ext cx="3297551" cy="1114977"/>
          </a:xfrm>
          <a:prstGeom prst="rect">
            <a:avLst/>
          </a:prstGeom>
          <a:solidFill>
            <a:srgbClr val="00009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7076733" y="5532363"/>
            <a:ext cx="3297548" cy="1386343"/>
          </a:xfrm>
          <a:prstGeom prst="rect">
            <a:avLst/>
          </a:prstGeom>
          <a:solidFill>
            <a:srgbClr val="AF04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5" name="Image 24" descr="IGM_z26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" y="1999196"/>
            <a:ext cx="6375661" cy="502112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500" y="6070060"/>
            <a:ext cx="1388670" cy="261100"/>
          </a:xfrm>
          <a:prstGeom prst="rect">
            <a:avLst/>
          </a:prstGeom>
        </p:spPr>
      </p:pic>
      <p:cxnSp>
        <p:nvCxnSpPr>
          <p:cNvPr id="32" name="Connecteur droit avec flèche 31"/>
          <p:cNvCxnSpPr/>
          <p:nvPr/>
        </p:nvCxnSpPr>
        <p:spPr>
          <a:xfrm flipV="1">
            <a:off x="5595824" y="6070060"/>
            <a:ext cx="1480909" cy="556204"/>
          </a:xfrm>
          <a:prstGeom prst="straightConnector1">
            <a:avLst/>
          </a:prstGeom>
          <a:ln w="19050" cmpd="sng">
            <a:gradFill flip="none" rotWithShape="1">
              <a:gsLst>
                <a:gs pos="0">
                  <a:srgbClr val="AF0400">
                    <a:alpha val="0"/>
                  </a:srgbClr>
                </a:gs>
                <a:gs pos="100000">
                  <a:srgbClr val="AF0400">
                    <a:alpha val="20000"/>
                  </a:srgbClr>
                </a:gs>
              </a:gsLst>
              <a:lin ang="0" scaled="1"/>
              <a:tileRect/>
            </a:gra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5357445" y="2195505"/>
            <a:ext cx="1719288" cy="3336858"/>
          </a:xfrm>
          <a:prstGeom prst="straightConnector1">
            <a:avLst/>
          </a:prstGeom>
          <a:ln w="19050" cmpd="sng">
            <a:gradFill flip="none" rotWithShape="1">
              <a:gsLst>
                <a:gs pos="0">
                  <a:srgbClr val="AF0400">
                    <a:alpha val="0"/>
                  </a:srgbClr>
                </a:gs>
                <a:gs pos="100000">
                  <a:srgbClr val="AF0400">
                    <a:alpha val="20000"/>
                  </a:srgbClr>
                </a:gs>
              </a:gsLst>
              <a:lin ang="0" scaled="1"/>
              <a:tileRect/>
            </a:gra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46730" y="1054134"/>
            <a:ext cx="2174545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m</a:t>
            </a:r>
            <a:r>
              <a:rPr lang="fr-FR" sz="1400" dirty="0" smtClean="0">
                <a:latin typeface="Superclarendon Light"/>
                <a:cs typeface="Superclarendon Light"/>
              </a:rPr>
              <a:t>odèle de référence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8610190" y="1420836"/>
            <a:ext cx="660952" cy="561307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1471006" y="5817774"/>
            <a:ext cx="1076263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 smtClean="0">
                <a:latin typeface="Superclarendon Light"/>
                <a:cs typeface="Superclarendon Light"/>
              </a:rPr>
              <a:t>IGM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617285" y="2663329"/>
            <a:ext cx="1076263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 smtClean="0">
                <a:latin typeface="Superclarendon Light"/>
                <a:cs typeface="Superclarendon Light"/>
              </a:rPr>
              <a:t>amas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714791" y="4865218"/>
            <a:ext cx="1076263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 smtClean="0">
                <a:latin typeface="Superclarendon Light"/>
                <a:cs typeface="Superclarendon Light"/>
              </a:rPr>
              <a:t>galaxies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668398" y="5769064"/>
            <a:ext cx="1076263" cy="29000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200" dirty="0" smtClean="0">
                <a:latin typeface="Superclarendon Light"/>
                <a:cs typeface="Superclarendon Light"/>
              </a:rPr>
              <a:t>étoiles</a:t>
            </a:r>
            <a:endParaRPr lang="fr-FR" sz="1200" dirty="0">
              <a:latin typeface="Superclarendon Light"/>
              <a:cs typeface="Superclarendon Light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894320" y="2151099"/>
            <a:ext cx="344401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échantillon 10</a:t>
            </a:r>
            <a:r>
              <a:rPr lang="fr-FR" sz="1400" baseline="30000" dirty="0" smtClean="0">
                <a:latin typeface="Superclarendon Light"/>
                <a:cs typeface="Superclarendon Light"/>
              </a:rPr>
              <a:t>6</a:t>
            </a:r>
            <a:r>
              <a:rPr lang="fr-FR" sz="1400" dirty="0" smtClean="0">
                <a:latin typeface="Superclarendon Light"/>
                <a:cs typeface="Superclarendon Light"/>
              </a:rPr>
              <a:t> baryons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918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Tab_pa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60" y="1649590"/>
            <a:ext cx="3670319" cy="538431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Grille de Paramètres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561135" y="2635077"/>
            <a:ext cx="5215077" cy="121330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latin typeface="Superclarendon Light"/>
                <a:cs typeface="Superclarendon Light"/>
              </a:rPr>
              <a:t>Regular Access </a:t>
            </a:r>
            <a:r>
              <a:rPr lang="fr-FR" sz="1600" dirty="0" smtClean="0">
                <a:latin typeface="Superclarendon Light"/>
                <a:cs typeface="Superclarendon Light"/>
              </a:rPr>
              <a:t>	   2371</a:t>
            </a:r>
            <a:r>
              <a:rPr lang="fr-FR" sz="1600" dirty="0">
                <a:latin typeface="Superclarendon Light"/>
                <a:cs typeface="Superclarendon Light"/>
              </a:rPr>
              <a:t>	 </a:t>
            </a:r>
            <a:r>
              <a:rPr lang="fr-FR" sz="1600" dirty="0" smtClean="0">
                <a:latin typeface="Superclarendon Light"/>
                <a:cs typeface="Superclarendon Light"/>
              </a:rPr>
              <a:t> 8.0 </a:t>
            </a:r>
            <a:r>
              <a:rPr lang="fr-FR" sz="1600" dirty="0" err="1">
                <a:latin typeface="Superclarendon Light"/>
                <a:cs typeface="Superclarendon Light"/>
              </a:rPr>
              <a:t>Mhrs</a:t>
            </a:r>
            <a:r>
              <a:rPr lang="fr-FR" sz="1600" dirty="0">
                <a:latin typeface="Superclarendon Light"/>
                <a:cs typeface="Superclarendon Light"/>
              </a:rPr>
              <a:t> CPU</a:t>
            </a:r>
          </a:p>
          <a:p>
            <a:r>
              <a:rPr lang="fr-FR" sz="1600" dirty="0" err="1" smtClean="0">
                <a:latin typeface="Superclarendon Light"/>
                <a:cs typeface="Superclarendon Light"/>
              </a:rPr>
              <a:t>Preparatory</a:t>
            </a:r>
            <a:r>
              <a:rPr lang="fr-FR" sz="1600" dirty="0" smtClean="0">
                <a:latin typeface="Superclarendon Light"/>
                <a:cs typeface="Superclarendon Light"/>
              </a:rPr>
              <a:t> Access  2777	  0.2 </a:t>
            </a:r>
            <a:r>
              <a:rPr lang="fr-FR" sz="1600" dirty="0" err="1" smtClean="0">
                <a:latin typeface="Superclarendon Light"/>
                <a:cs typeface="Superclarendon Light"/>
              </a:rPr>
              <a:t>Mhrs</a:t>
            </a:r>
            <a:r>
              <a:rPr lang="fr-FR" sz="1600" dirty="0" smtClean="0">
                <a:latin typeface="Superclarendon Light"/>
                <a:cs typeface="Superclarendon Light"/>
              </a:rPr>
              <a:t> CPU</a:t>
            </a:r>
            <a:endParaRPr lang="fr-FR" sz="1600" dirty="0">
              <a:latin typeface="Superclarendon Light"/>
              <a:cs typeface="Superclarendon Light"/>
            </a:endParaRPr>
          </a:p>
          <a:p>
            <a:endParaRPr lang="fr-FR" sz="2400" dirty="0">
              <a:latin typeface="Superclarendon Light"/>
              <a:cs typeface="Superclarendon Light"/>
            </a:endParaRPr>
          </a:p>
          <a:p>
            <a:r>
              <a:rPr lang="fr-FR" sz="1600" dirty="0" smtClean="0">
                <a:latin typeface="Superclarendon Light"/>
                <a:cs typeface="Superclarendon Light"/>
              </a:rPr>
              <a:t>Regular Access 	   7706</a:t>
            </a:r>
            <a:r>
              <a:rPr lang="fr-FR" sz="1600" dirty="0">
                <a:latin typeface="Superclarendon Light"/>
                <a:cs typeface="Superclarendon Light"/>
              </a:rPr>
              <a:t>	  </a:t>
            </a:r>
            <a:r>
              <a:rPr lang="fr-FR" sz="1600" dirty="0" smtClean="0">
                <a:latin typeface="Superclarendon Light"/>
                <a:cs typeface="Superclarendon Light"/>
              </a:rPr>
              <a:t>3.7 </a:t>
            </a:r>
            <a:r>
              <a:rPr lang="fr-FR" sz="1600" dirty="0" err="1">
                <a:latin typeface="Superclarendon Light"/>
                <a:cs typeface="Superclarendon Light"/>
              </a:rPr>
              <a:t>Mhrs</a:t>
            </a:r>
            <a:r>
              <a:rPr lang="fr-FR" sz="1600" dirty="0">
                <a:latin typeface="Superclarendon Light"/>
                <a:cs typeface="Superclarendon Light"/>
              </a:rPr>
              <a:t> CPU</a:t>
            </a:r>
          </a:p>
        </p:txBody>
      </p:sp>
      <p:pic>
        <p:nvPicPr>
          <p:cNvPr id="18" name="Image 17" descr="GENC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2" y="3335931"/>
            <a:ext cx="1305225" cy="502541"/>
          </a:xfrm>
          <a:prstGeom prst="rect">
            <a:avLst/>
          </a:prstGeom>
        </p:spPr>
      </p:pic>
      <p:pic>
        <p:nvPicPr>
          <p:cNvPr id="19" name="Image 18" descr="prac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9" y="2557447"/>
            <a:ext cx="1080826" cy="697133"/>
          </a:xfrm>
          <a:prstGeom prst="rect">
            <a:avLst/>
          </a:prstGeom>
        </p:spPr>
      </p:pic>
      <p:pic>
        <p:nvPicPr>
          <p:cNvPr id="20" name="Image 19" descr="cur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2" y="4664716"/>
            <a:ext cx="4974465" cy="224426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2285304" y="4190257"/>
            <a:ext cx="3518807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200" dirty="0">
                <a:latin typeface="Superclarendon Light Italic"/>
                <a:cs typeface="Superclarendon Light Italic"/>
              </a:rPr>
              <a:t>Curie, Airain, Cobalt</a:t>
            </a:r>
          </a:p>
          <a:p>
            <a:r>
              <a:rPr lang="fr-FR" sz="1200" dirty="0">
                <a:latin typeface="Superclarendon Light"/>
                <a:cs typeface="Superclarendon Light"/>
              </a:rPr>
              <a:t>TGCC – PRACE &amp; GENCI</a:t>
            </a:r>
          </a:p>
        </p:txBody>
      </p:sp>
      <p:pic>
        <p:nvPicPr>
          <p:cNvPr id="22" name="Image 21" descr="Ccr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9" y="4176654"/>
            <a:ext cx="1359455" cy="488065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566434" y="1298028"/>
            <a:ext cx="2791008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latin typeface="Superclarendon Light"/>
                <a:cs typeface="Superclarendon Light"/>
              </a:rPr>
              <a:t>1 simulation  =  50 </a:t>
            </a:r>
            <a:r>
              <a:rPr lang="fr-FR" sz="1600" dirty="0" err="1">
                <a:latin typeface="Superclarendon Light"/>
                <a:cs typeface="Superclarendon Light"/>
              </a:rPr>
              <a:t>khrs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07365" y="1298028"/>
            <a:ext cx="2850080" cy="35156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H="1" flipV="1">
            <a:off x="5357446" y="1468035"/>
            <a:ext cx="1971335" cy="1537044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91056" y="2965248"/>
            <a:ext cx="77553" cy="7755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98754" y="2539823"/>
            <a:ext cx="6677458" cy="1483224"/>
          </a:xfrm>
          <a:prstGeom prst="roundRect">
            <a:avLst>
              <a:gd name="adj" fmla="val 23203"/>
            </a:avLst>
          </a:prstGeom>
          <a:noFill/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15/30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9927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43402" y="2914446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893" y="149665"/>
            <a:ext cx="2855362" cy="5667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3000" dirty="0">
                <a:solidFill>
                  <a:srgbClr val="000000"/>
                </a:solidFill>
                <a:latin typeface="Superclarendon Black"/>
                <a:cs typeface="Superclarendon Black"/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78255" y="1312092"/>
            <a:ext cx="6783016" cy="527574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Introduction</a:t>
            </a:r>
          </a:p>
          <a:p>
            <a:r>
              <a:rPr lang="fr-FR" sz="20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les neutrinos en </a:t>
            </a:r>
            <a:r>
              <a:rPr lang="fr-FR" sz="16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cosmologie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Mesure</a:t>
            </a:r>
            <a:endParaRPr lang="fr-FR" sz="2000" dirty="0">
              <a:solidFill>
                <a:srgbClr val="000000"/>
              </a:solidFill>
              <a:latin typeface="Symbol" charset="2"/>
              <a:cs typeface="Symbol" charset="2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Observable: Forêts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Données: Relevés Grandes Structures</a:t>
            </a:r>
            <a:endParaRPr lang="fr-FR" sz="2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Prédiction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Simulations Numériques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Modèles: neutrinos candidats matière noire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leptoniques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 et matière noire mixte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stériles et matière noire pure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5890" y="1335214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19545" y="1283007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890" y="2410506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119545" y="2358305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81914" y="265594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095280" y="288123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5890" y="413479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119545" y="408258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5890" y="5216872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119545" y="5164671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43402" y="3368663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3095280" y="333545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20872" y="5764462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072750" y="5731250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0872" y="6170209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072750" y="6136997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8852" y="1032444"/>
            <a:ext cx="7458756" cy="410588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7340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D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1" y="2051750"/>
            <a:ext cx="1526253" cy="152389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92985" y="1187380"/>
            <a:ext cx="3011598" cy="38230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 smtClean="0">
                <a:latin typeface="Superclarendon Bold"/>
                <a:cs typeface="Superclarendon Bold"/>
              </a:rPr>
              <a:t>Modèle de Référence</a:t>
            </a:r>
            <a:endParaRPr lang="fr-FR" sz="1800" dirty="0">
              <a:latin typeface="Superclarendon Bold"/>
              <a:cs typeface="Superclarendon Bold"/>
            </a:endParaRPr>
          </a:p>
        </p:txBody>
      </p:sp>
      <p:sp>
        <p:nvSpPr>
          <p:cNvPr id="16" name="Rectangle à coins arrondis 15"/>
          <p:cNvSpPr/>
          <p:nvPr/>
        </p:nvSpPr>
        <p:spPr>
          <a:xfrm rot="16200000">
            <a:off x="1900300" y="109078"/>
            <a:ext cx="2970579" cy="4900808"/>
          </a:xfrm>
          <a:prstGeom prst="roundRect">
            <a:avLst>
              <a:gd name="adj" fmla="val 10075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Modèles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249818" y="1606983"/>
            <a:ext cx="1586174" cy="59775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>
                <a:latin typeface="Superclarendon Light"/>
                <a:cs typeface="Superclarendon Light"/>
              </a:rPr>
              <a:t>s</a:t>
            </a:r>
            <a:r>
              <a:rPr lang="fr-FR" sz="1600" dirty="0" smtClean="0">
                <a:latin typeface="Superclarendon Light"/>
                <a:cs typeface="Superclarendon Light"/>
              </a:rPr>
              <a:t>ans neutrinos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249818" y="1241180"/>
            <a:ext cx="1586174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ymbol" charset="2"/>
                <a:cs typeface="Symbol" charset="2"/>
              </a:rPr>
              <a:t>L</a:t>
            </a:r>
            <a:r>
              <a:rPr lang="fr-FR" sz="1600" dirty="0" smtClean="0">
                <a:latin typeface="Superclarendon Light"/>
                <a:cs typeface="Superclarendon Light"/>
              </a:rPr>
              <a:t> CDM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436445" y="3575648"/>
            <a:ext cx="2493362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"/>
                <a:cs typeface="Superclarendon Light"/>
              </a:rPr>
              <a:t>énergie sombre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864083" y="3155496"/>
            <a:ext cx="2493362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"/>
                <a:cs typeface="Superclarendon Light"/>
              </a:rPr>
              <a:t>matière noire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572924" y="2660001"/>
            <a:ext cx="2493362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"/>
                <a:cs typeface="Superclarendon Light"/>
              </a:rPr>
              <a:t>baryons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2436445" y="2526792"/>
            <a:ext cx="842387" cy="3220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2384570" y="3011533"/>
            <a:ext cx="842387" cy="3220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1821257" y="3414620"/>
            <a:ext cx="842387" cy="3220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16/30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5938309" y="59761"/>
            <a:ext cx="2970579" cy="4987584"/>
          </a:xfrm>
          <a:prstGeom prst="roundRect">
            <a:avLst>
              <a:gd name="adj" fmla="val 10075"/>
            </a:avLst>
          </a:prstGeom>
          <a:noFill/>
          <a:ln w="25400" cmpd="sng">
            <a:gradFill flip="none" rotWithShape="1">
              <a:gsLst>
                <a:gs pos="0">
                  <a:schemeClr val="tx1"/>
                </a:gs>
                <a:gs pos="89000">
                  <a:srgbClr val="FFFFFF">
                    <a:alpha val="0"/>
                  </a:srgbClr>
                </a:gs>
              </a:gsLst>
              <a:lin ang="16200000" scaled="0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263784" y="559220"/>
            <a:ext cx="5339371" cy="38230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 smtClean="0">
                <a:latin typeface="Superclarendon Bold"/>
                <a:cs typeface="Superclarendon Bold"/>
              </a:rPr>
              <a:t>Modèles </a:t>
            </a:r>
            <a:r>
              <a:rPr lang="fr-FR" sz="1800" dirty="0">
                <a:latin typeface="Superclarendon Bold"/>
                <a:cs typeface="Superclarendon Bold"/>
              </a:rPr>
              <a:t>M</a:t>
            </a:r>
            <a:r>
              <a:rPr lang="fr-FR" sz="1800" dirty="0" smtClean="0">
                <a:latin typeface="Superclarendon Bold"/>
                <a:cs typeface="Superclarendon Bold"/>
              </a:rPr>
              <a:t>atière Noire « Pure »</a:t>
            </a:r>
            <a:endParaRPr lang="fr-FR" sz="1800" dirty="0">
              <a:latin typeface="Superclarendon Bold"/>
              <a:cs typeface="Superclarendon Bold"/>
            </a:endParaRPr>
          </a:p>
        </p:txBody>
      </p:sp>
      <p:pic>
        <p:nvPicPr>
          <p:cNvPr id="19" name="Image 18" descr="WD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94" y="2096452"/>
            <a:ext cx="1526253" cy="1523898"/>
          </a:xfrm>
          <a:prstGeom prst="rect">
            <a:avLst/>
          </a:prstGeom>
        </p:spPr>
      </p:pic>
      <p:pic>
        <p:nvPicPr>
          <p:cNvPr id="20" name="Image 19" descr="H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58" y="2051750"/>
            <a:ext cx="1526253" cy="1523898"/>
          </a:xfrm>
          <a:prstGeom prst="rect">
            <a:avLst/>
          </a:prstGeom>
        </p:spPr>
      </p:pic>
      <p:sp>
        <p:nvSpPr>
          <p:cNvPr id="21" name="Croix 20"/>
          <p:cNvSpPr/>
          <p:nvPr/>
        </p:nvSpPr>
        <p:spPr>
          <a:xfrm rot="18900000">
            <a:off x="7763816" y="1770448"/>
            <a:ext cx="2045657" cy="2045657"/>
          </a:xfrm>
          <a:prstGeom prst="plus">
            <a:avLst>
              <a:gd name="adj" fmla="val 46432"/>
            </a:avLst>
          </a:prstGeom>
          <a:solidFill>
            <a:srgbClr val="F18886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>
            <a:off x="3596418" y="3575648"/>
            <a:ext cx="6320974" cy="3427338"/>
          </a:xfrm>
          <a:prstGeom prst="roundRect">
            <a:avLst>
              <a:gd name="adj" fmla="val 10075"/>
            </a:avLst>
          </a:prstGeom>
          <a:noFill/>
          <a:ln w="25400" cmpd="sng">
            <a:gradFill flip="none" rotWithShape="1">
              <a:gsLst>
                <a:gs pos="0">
                  <a:schemeClr val="tx1"/>
                </a:gs>
                <a:gs pos="89000">
                  <a:srgbClr val="FFFFFF">
                    <a:alpha val="0"/>
                  </a:srgbClr>
                </a:gs>
              </a:gsLst>
              <a:lin ang="16200000" scaled="0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pic>
        <p:nvPicPr>
          <p:cNvPr id="30" name="Image 29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58" y="5151178"/>
            <a:ext cx="1526253" cy="1523898"/>
          </a:xfrm>
          <a:prstGeom prst="rect">
            <a:avLst/>
          </a:prstGeom>
        </p:spPr>
      </p:pic>
      <p:pic>
        <p:nvPicPr>
          <p:cNvPr id="35" name="Image 34" descr="C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85" y="5151178"/>
            <a:ext cx="1526254" cy="1523898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3763068" y="4156313"/>
            <a:ext cx="5339371" cy="38230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 smtClean="0">
                <a:latin typeface="Superclarendon Bold"/>
                <a:cs typeface="Superclarendon Bold"/>
              </a:rPr>
              <a:t>Modèles </a:t>
            </a:r>
            <a:r>
              <a:rPr lang="fr-FR" sz="1800" dirty="0">
                <a:latin typeface="Superclarendon Bold"/>
                <a:cs typeface="Superclarendon Bold"/>
              </a:rPr>
              <a:t>M</a:t>
            </a:r>
            <a:r>
              <a:rPr lang="fr-FR" sz="1800" dirty="0" smtClean="0">
                <a:latin typeface="Superclarendon Bold"/>
                <a:cs typeface="Superclarendon Bold"/>
              </a:rPr>
              <a:t>atière Noire « Mixte »</a:t>
            </a:r>
            <a:endParaRPr lang="fr-FR" sz="1800" dirty="0">
              <a:latin typeface="Superclarendon Bold"/>
              <a:cs typeface="Superclarendon Bold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228231" y="5712518"/>
            <a:ext cx="1586174" cy="59775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err="1" smtClean="0">
                <a:solidFill>
                  <a:srgbClr val="660066"/>
                </a:solidFill>
                <a:latin typeface="Superclarendon Light"/>
                <a:cs typeface="Superclarendon Light"/>
              </a:rPr>
              <a:t>ncdm</a:t>
            </a:r>
            <a:r>
              <a:rPr lang="fr-FR" sz="1600" dirty="0" smtClean="0">
                <a:solidFill>
                  <a:srgbClr val="660066"/>
                </a:solidFill>
                <a:latin typeface="Superclarendon Light"/>
                <a:cs typeface="Superclarendon Light"/>
              </a:rPr>
              <a:t> :  F</a:t>
            </a:r>
          </a:p>
          <a:p>
            <a:r>
              <a:rPr lang="fr-FR" sz="1600" dirty="0" err="1" smtClean="0">
                <a:solidFill>
                  <a:srgbClr val="000090"/>
                </a:solidFill>
                <a:latin typeface="Superclarendon Light"/>
                <a:cs typeface="Superclarendon Light"/>
              </a:rPr>
              <a:t>cdm</a:t>
            </a:r>
            <a:r>
              <a:rPr lang="fr-FR" sz="1600" dirty="0" smtClean="0">
                <a:solidFill>
                  <a:srgbClr val="000090"/>
                </a:solidFill>
                <a:latin typeface="Superclarendon Light"/>
                <a:cs typeface="Superclarendon Light"/>
              </a:rPr>
              <a:t>   :  1 – F </a:t>
            </a:r>
            <a:endParaRPr lang="fr-FR" sz="1600" dirty="0">
              <a:solidFill>
                <a:srgbClr val="00009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9190464" y="3679618"/>
            <a:ext cx="1586174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smtClean="0">
                <a:solidFill>
                  <a:srgbClr val="660066"/>
                </a:solidFill>
                <a:latin typeface="Superclarendon Light"/>
                <a:cs typeface="Superclarendon Light"/>
              </a:rPr>
              <a:t>F = 1</a:t>
            </a:r>
            <a:endParaRPr lang="fr-FR" sz="1600" dirty="0">
              <a:solidFill>
                <a:srgbClr val="00009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5005257" y="3668826"/>
            <a:ext cx="1586174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smtClean="0">
                <a:solidFill>
                  <a:srgbClr val="660066"/>
                </a:solidFill>
                <a:latin typeface="Superclarendon Light"/>
                <a:cs typeface="Superclarendon Light"/>
              </a:rPr>
              <a:t>F = 0</a:t>
            </a:r>
            <a:endParaRPr lang="fr-FR" sz="1600" dirty="0">
              <a:solidFill>
                <a:srgbClr val="000090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72924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Pm_MNU_T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7" y="1646239"/>
            <a:ext cx="5340328" cy="5340328"/>
          </a:xfrm>
          <a:prstGeom prst="rect">
            <a:avLst/>
          </a:prstGeom>
        </p:spPr>
      </p:pic>
      <p:pic>
        <p:nvPicPr>
          <p:cNvPr id="28" name="Image 27" descr="Smnu_m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55" y="2633064"/>
            <a:ext cx="4532457" cy="4353503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17/30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4" name="Image 13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5" name="Image 14" descr="W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2" name="Image 11" descr="CH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9362845" y="2807136"/>
            <a:ext cx="621827" cy="3205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400" dirty="0" err="1">
                <a:solidFill>
                  <a:srgbClr val="000090"/>
                </a:solidFill>
                <a:latin typeface="Superclarendon Light"/>
                <a:cs typeface="Superclarendon Light"/>
              </a:rPr>
              <a:t>Ly</a:t>
            </a:r>
            <a:r>
              <a:rPr lang="fr-FR" sz="1400" b="1" dirty="0" err="1">
                <a:solidFill>
                  <a:srgbClr val="000090"/>
                </a:solidFill>
                <a:latin typeface="Symbol" charset="2"/>
                <a:cs typeface="Symbol" charset="2"/>
              </a:rPr>
              <a:t>a</a:t>
            </a:r>
            <a:endParaRPr lang="fr-FR" sz="1400" b="1" dirty="0">
              <a:solidFill>
                <a:srgbClr val="000090"/>
              </a:solidFill>
              <a:latin typeface="Symbol" charset="2"/>
              <a:cs typeface="Symbol" charset="2"/>
            </a:endParaRPr>
          </a:p>
        </p:txBody>
      </p:sp>
      <p:cxnSp>
        <p:nvCxnSpPr>
          <p:cNvPr id="19" name="Connecteur droit 18"/>
          <p:cNvCxnSpPr/>
          <p:nvPr/>
        </p:nvCxnSpPr>
        <p:spPr>
          <a:xfrm>
            <a:off x="9362842" y="3098627"/>
            <a:ext cx="0" cy="3440400"/>
          </a:xfrm>
          <a:prstGeom prst="line">
            <a:avLst/>
          </a:prstGeom>
          <a:ln w="76200" cmpd="tri">
            <a:solidFill>
              <a:srgbClr val="000090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9274952" y="3106213"/>
            <a:ext cx="0" cy="3464298"/>
          </a:xfrm>
          <a:prstGeom prst="line">
            <a:avLst/>
          </a:prstGeom>
          <a:ln w="76200" cmpd="tri">
            <a:solidFill>
              <a:srgbClr val="AF0400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706900" y="2813559"/>
            <a:ext cx="824059" cy="3205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400" dirty="0">
                <a:solidFill>
                  <a:srgbClr val="AF0400"/>
                </a:solidFill>
                <a:latin typeface="Superclarendon Light"/>
                <a:cs typeface="Superclarendon Light"/>
              </a:rPr>
              <a:t>CMB</a:t>
            </a:r>
          </a:p>
        </p:txBody>
      </p:sp>
      <p:cxnSp>
        <p:nvCxnSpPr>
          <p:cNvPr id="34" name="Connecteur droit 33"/>
          <p:cNvCxnSpPr/>
          <p:nvPr/>
        </p:nvCxnSpPr>
        <p:spPr>
          <a:xfrm>
            <a:off x="7643628" y="3098627"/>
            <a:ext cx="0" cy="3440400"/>
          </a:xfrm>
          <a:prstGeom prst="line">
            <a:avLst/>
          </a:prstGeom>
          <a:ln w="76200" cmpd="tri">
            <a:solidFill>
              <a:srgbClr val="660066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6582522" y="2826288"/>
            <a:ext cx="2000897" cy="28979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Lya</a:t>
            </a:r>
            <a:r>
              <a:rPr lang="fr-FR" sz="1200" dirty="0">
                <a:solidFill>
                  <a:srgbClr val="660066"/>
                </a:solidFill>
                <a:latin typeface="Superclarendon Light"/>
                <a:cs typeface="Superclarendon Light"/>
              </a:rPr>
              <a:t> + CMB + BAO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61554" y="3098627"/>
            <a:ext cx="627138" cy="3440403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60000"/>
                </a:srgbClr>
              </a:gs>
              <a:gs pos="100000">
                <a:srgbClr val="660066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45" name="Image 44" descr="LyaFeBOSS_bckgdwhi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10" y="1318414"/>
            <a:ext cx="1451434" cy="551728"/>
          </a:xfrm>
          <a:prstGeom prst="rect">
            <a:avLst/>
          </a:prstGeom>
        </p:spPr>
      </p:pic>
      <p:pic>
        <p:nvPicPr>
          <p:cNvPr id="46" name="Image 45" descr="Planck_CM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81" y="1308747"/>
            <a:ext cx="1305084" cy="653192"/>
          </a:xfrm>
          <a:prstGeom prst="rect">
            <a:avLst/>
          </a:prstGeom>
        </p:spPr>
      </p:pic>
      <p:pic>
        <p:nvPicPr>
          <p:cNvPr id="47" name="Image 46" descr="Tab_Mnu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55" y="1675774"/>
            <a:ext cx="4288784" cy="944716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5" y="79652"/>
            <a:ext cx="2187423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Limites sur</a:t>
            </a: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4174" y="87203"/>
            <a:ext cx="901230" cy="421722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517455" y="1451285"/>
            <a:ext cx="1503670" cy="28976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95 % C.L.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77709" y="2290654"/>
            <a:ext cx="691425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CMB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860904" y="2259876"/>
            <a:ext cx="875980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err="1" smtClean="0">
                <a:latin typeface="Superclarendon Regular"/>
                <a:cs typeface="Superclarendon Regular"/>
              </a:rPr>
              <a:t>Ly</a:t>
            </a:r>
            <a:r>
              <a:rPr lang="fr-FR" sz="1600" b="1" dirty="0" err="1" smtClean="0">
                <a:latin typeface="Symbol" charset="2"/>
                <a:cs typeface="Symbol" charset="2"/>
              </a:rPr>
              <a:t>a</a:t>
            </a:r>
            <a:endParaRPr lang="fr-FR" sz="1600" b="1" dirty="0">
              <a:latin typeface="Symbol" charset="2"/>
              <a:cs typeface="Symbol" charset="2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969424" y="2603240"/>
            <a:ext cx="451434" cy="0"/>
          </a:xfrm>
          <a:prstGeom prst="straightConnector1">
            <a:avLst/>
          </a:prstGeom>
          <a:ln w="28575" cmpd="sng">
            <a:solidFill>
              <a:schemeClr val="tx1">
                <a:alpha val="70000"/>
              </a:schemeClr>
            </a:soli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2969070" y="2611408"/>
            <a:ext cx="454989" cy="0"/>
          </a:xfrm>
          <a:prstGeom prst="straightConnector1">
            <a:avLst/>
          </a:prstGeom>
          <a:ln w="28575" cmpd="sng">
            <a:solidFill>
              <a:schemeClr val="tx1">
                <a:alpha val="70000"/>
              </a:schemeClr>
            </a:soli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60827" y="1819846"/>
            <a:ext cx="4124704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Spectre de puissance normalisé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(CDM)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8209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Ordre des masses</a:t>
            </a:r>
          </a:p>
        </p:txBody>
      </p:sp>
      <p:pic>
        <p:nvPicPr>
          <p:cNvPr id="5" name="Image 4" descr="Ordering_Pflux_z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91" y="1465938"/>
            <a:ext cx="5743447" cy="483341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18/30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0" name="Image 9" descr="CWD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1" name="Image 10" descr="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3" name="Image 12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819085" y="1596800"/>
            <a:ext cx="4443594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Spectre de puissance </a:t>
            </a:r>
            <a:r>
              <a:rPr lang="fr-FR" sz="1400" dirty="0" err="1" smtClean="0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normalisé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38325" y="486208"/>
            <a:ext cx="6246631" cy="30781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 smtClean="0">
                <a:latin typeface="Superclarendon Bold"/>
                <a:cs typeface="Superclarendon Bold"/>
              </a:rPr>
              <a:t>Palanque-Delabrouille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old"/>
                <a:cs typeface="Superclarendon Bold"/>
              </a:rPr>
              <a:t>Yèche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lack"/>
                <a:cs typeface="Superclarendon Black"/>
              </a:rPr>
              <a:t>Baur</a:t>
            </a:r>
            <a:r>
              <a:rPr lang="nb-NO" sz="1400" dirty="0" smtClean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</a:t>
            </a:r>
            <a:r>
              <a:rPr lang="nb-NO" sz="1400" dirty="0" smtClean="0">
                <a:latin typeface="Superclarendon Light Italic"/>
                <a:cs typeface="Superclarendon Light Italic"/>
              </a:rPr>
              <a:t>.</a:t>
            </a:r>
            <a:r>
              <a:rPr lang="nb-NO" sz="1400" dirty="0" smtClean="0">
                <a:latin typeface="Superclarendon Light"/>
                <a:cs typeface="Superclarendon Light"/>
              </a:rPr>
              <a:t>, JCAP 11 (2015) 011</a:t>
            </a:r>
            <a:endParaRPr lang="nb-NO" sz="1400" dirty="0">
              <a:latin typeface="Superclarendon Light"/>
              <a:cs typeface="Superclarendon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03590" y="1678223"/>
            <a:ext cx="1647313" cy="307746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fr-FR" sz="1400" dirty="0" smtClean="0">
                <a:latin typeface="Superclarendon Bold"/>
                <a:cs typeface="Superclarendon Bold"/>
              </a:rPr>
              <a:t>ordre normal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768569" y="2408085"/>
            <a:ext cx="1270063" cy="0"/>
          </a:xfrm>
          <a:prstGeom prst="line">
            <a:avLst/>
          </a:prstGeom>
          <a:ln w="63500">
            <a:solidFill>
              <a:srgbClr val="730AB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68569" y="3865700"/>
            <a:ext cx="1270063" cy="0"/>
          </a:xfrm>
          <a:prstGeom prst="line">
            <a:avLst/>
          </a:prstGeom>
          <a:ln w="63500">
            <a:solidFill>
              <a:srgbClr val="730AB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768569" y="4008562"/>
            <a:ext cx="1270063" cy="0"/>
          </a:xfrm>
          <a:prstGeom prst="line">
            <a:avLst/>
          </a:prstGeom>
          <a:ln w="63500">
            <a:solidFill>
              <a:srgbClr val="730AB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2755403" y="4159450"/>
            <a:ext cx="1270063" cy="0"/>
          </a:xfrm>
          <a:prstGeom prst="line">
            <a:avLst/>
          </a:prstGeom>
          <a:ln w="63500">
            <a:solidFill>
              <a:srgbClr val="49CCB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755403" y="2526401"/>
            <a:ext cx="1270063" cy="0"/>
          </a:xfrm>
          <a:prstGeom prst="line">
            <a:avLst/>
          </a:prstGeom>
          <a:ln w="63500">
            <a:solidFill>
              <a:srgbClr val="49CCB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2755403" y="2669263"/>
            <a:ext cx="1270063" cy="0"/>
          </a:xfrm>
          <a:prstGeom prst="line">
            <a:avLst/>
          </a:prstGeom>
          <a:ln w="63500">
            <a:solidFill>
              <a:srgbClr val="49CCB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16" y="3494224"/>
            <a:ext cx="461876" cy="2176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692" y="2956450"/>
            <a:ext cx="461877" cy="222975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2692528" y="1663254"/>
            <a:ext cx="1647313" cy="307746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/>
            <a:r>
              <a:rPr lang="fr-FR" sz="1400" dirty="0" smtClean="0">
                <a:latin typeface="Superclarendon Bold"/>
                <a:cs typeface="Superclarendon Bold"/>
              </a:rPr>
              <a:t>ordre inversé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1889235" y="2408085"/>
            <a:ext cx="0" cy="1457615"/>
          </a:xfrm>
          <a:prstGeom prst="line">
            <a:avLst/>
          </a:prstGeom>
          <a:ln w="19050" cmpd="sng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787149" y="3494224"/>
            <a:ext cx="0" cy="371476"/>
          </a:xfrm>
          <a:prstGeom prst="line">
            <a:avLst/>
          </a:prstGeom>
          <a:ln w="19050" cmpd="sng">
            <a:solidFill>
              <a:schemeClr val="tx1"/>
            </a:solidFill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787149" y="4013921"/>
            <a:ext cx="0" cy="318552"/>
          </a:xfrm>
          <a:prstGeom prst="line">
            <a:avLst/>
          </a:prstGeom>
          <a:ln w="19050" cmpd="sng">
            <a:solidFill>
              <a:schemeClr val="tx1"/>
            </a:solidFill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Image 36" descr="hierarchy_tab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7" y="4843489"/>
            <a:ext cx="3888558" cy="145586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61661" y="5431773"/>
            <a:ext cx="3545359" cy="226282"/>
          </a:xfrm>
          <a:prstGeom prst="rect">
            <a:avLst/>
          </a:prstGeom>
          <a:solidFill>
            <a:srgbClr val="49CCB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68569" y="5695777"/>
            <a:ext cx="3545359" cy="226282"/>
          </a:xfrm>
          <a:prstGeom prst="rect">
            <a:avLst/>
          </a:prstGeom>
          <a:solidFill>
            <a:srgbClr val="730AB6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4021503" y="2493563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49CCB0"/>
                </a:solidFill>
                <a:latin typeface="Superclarendon Bold"/>
                <a:cs typeface="Superclarendon Bold"/>
              </a:rPr>
              <a:t>1</a:t>
            </a:r>
            <a:endParaRPr lang="fr-FR" sz="1600" u="sng" dirty="0">
              <a:solidFill>
                <a:srgbClr val="49CCB0"/>
              </a:solidFill>
              <a:latin typeface="Superclarendon Bold"/>
              <a:cs typeface="Superclarendon Bold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21503" y="2287831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49CCB0"/>
                </a:solidFill>
                <a:latin typeface="Superclarendon Bold"/>
                <a:cs typeface="Superclarendon Bold"/>
              </a:rPr>
              <a:t>2</a:t>
            </a:r>
            <a:endParaRPr lang="fr-FR" sz="1600" u="sng" dirty="0">
              <a:solidFill>
                <a:srgbClr val="49CCB0"/>
              </a:solidFill>
              <a:latin typeface="Superclarendon Bold"/>
              <a:cs typeface="Superclarendon Bold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066512" y="3946028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49CCB0"/>
                </a:solidFill>
                <a:latin typeface="Superclarendon Bold"/>
                <a:cs typeface="Superclarendon Bold"/>
              </a:rPr>
              <a:t>3</a:t>
            </a:r>
            <a:endParaRPr lang="fr-FR" sz="1600" u="sng" dirty="0">
              <a:solidFill>
                <a:srgbClr val="49CCB0"/>
              </a:solidFill>
              <a:latin typeface="Superclarendon Bold"/>
              <a:cs typeface="Superclarendon Bold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2074061" y="3865700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730AB6"/>
                </a:solidFill>
                <a:latin typeface="Superclarendon Bold"/>
                <a:cs typeface="Superclarendon Bold"/>
              </a:rPr>
              <a:t>1</a:t>
            </a:r>
            <a:endParaRPr lang="fr-FR" sz="1600" u="sng" dirty="0">
              <a:solidFill>
                <a:srgbClr val="730AB6"/>
              </a:solidFill>
              <a:latin typeface="Superclarendon Bold"/>
              <a:cs typeface="Superclarendon Bold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074061" y="3659968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730AB6"/>
                </a:solidFill>
                <a:latin typeface="Superclarendon Bold"/>
                <a:cs typeface="Superclarendon Bold"/>
              </a:rPr>
              <a:t>2</a:t>
            </a:r>
            <a:endParaRPr lang="fr-FR" sz="1600" u="sng" dirty="0">
              <a:solidFill>
                <a:srgbClr val="730AB6"/>
              </a:solidFill>
              <a:latin typeface="Superclarendon Bold"/>
              <a:cs typeface="Superclarendon Bold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074061" y="2232385"/>
            <a:ext cx="353683" cy="351400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730AB6"/>
                </a:solidFill>
                <a:latin typeface="Superclarendon Bold"/>
                <a:cs typeface="Superclarendon Bold"/>
              </a:rPr>
              <a:t>3</a:t>
            </a:r>
            <a:endParaRPr lang="fr-FR" sz="1600" u="sng" dirty="0">
              <a:solidFill>
                <a:srgbClr val="730AB6"/>
              </a:solidFill>
              <a:latin typeface="Superclarendon Bold"/>
              <a:cs typeface="Superclarendon Bold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638" y="6299350"/>
            <a:ext cx="2015977" cy="40638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70069" y="5948769"/>
            <a:ext cx="3545359" cy="22628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9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43402" y="2914446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893" y="149665"/>
            <a:ext cx="2855362" cy="5667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3000" dirty="0">
                <a:solidFill>
                  <a:srgbClr val="000000"/>
                </a:solidFill>
                <a:latin typeface="Superclarendon Black"/>
                <a:cs typeface="Superclarendon Black"/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78255" y="1312092"/>
            <a:ext cx="6783016" cy="527577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Introduction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les neutrinos en cosmologie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Mesure</a:t>
            </a:r>
            <a:endParaRPr lang="fr-FR" sz="2000" dirty="0">
              <a:solidFill>
                <a:srgbClr val="000000"/>
              </a:solidFill>
              <a:latin typeface="Symbol" charset="2"/>
              <a:cs typeface="Symbol" charset="2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Observable: Forêts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Données: Relevés Grandes Structures</a:t>
            </a:r>
            <a:endParaRPr lang="fr-FR" sz="2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Prédiction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Simulations Numériques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Modèles: neutrinos candidats matière noire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leptoniques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 et matière noire mixte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stériles et matière noire pure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5890" y="1335214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19545" y="1283007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890" y="2410506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119545" y="2358305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81914" y="265594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095280" y="288123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5890" y="413479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119545" y="408258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5890" y="5216872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119545" y="5164671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43402" y="3368663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3095280" y="333545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20872" y="5764462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072750" y="5731250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0872" y="6170209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072750" y="6136997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8852" y="2113313"/>
            <a:ext cx="7458756" cy="442483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8779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num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98" y="2176890"/>
            <a:ext cx="4112514" cy="2843924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5742032" y="5428857"/>
            <a:ext cx="3268955" cy="1042245"/>
          </a:xfrm>
          <a:prstGeom prst="roundRect">
            <a:avLst/>
          </a:prstGeom>
          <a:gradFill flip="none" rotWithShape="1">
            <a:gsLst>
              <a:gs pos="73000">
                <a:srgbClr val="AF0400">
                  <a:alpha val="5000"/>
                </a:srgbClr>
              </a:gs>
              <a:gs pos="100000">
                <a:srgbClr val="000090">
                  <a:alpha val="5000"/>
                </a:srgbClr>
              </a:gs>
            </a:gsLst>
            <a:lin ang="16200000" scaled="0"/>
            <a:tileRect/>
          </a:gradFill>
          <a:ln w="38100">
            <a:gradFill flip="none" rotWithShape="1">
              <a:gsLst>
                <a:gs pos="82000">
                  <a:srgbClr val="AF0400"/>
                </a:gs>
                <a:gs pos="100000">
                  <a:srgbClr val="000090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1136174" y="5967442"/>
            <a:ext cx="2190747" cy="0"/>
          </a:xfrm>
          <a:prstGeom prst="line">
            <a:avLst/>
          </a:prstGeom>
          <a:ln w="44450">
            <a:solidFill>
              <a:srgbClr val="AF0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1136163" y="5657574"/>
            <a:ext cx="2190746" cy="9676"/>
          </a:xfrm>
          <a:prstGeom prst="line">
            <a:avLst/>
          </a:prstGeom>
          <a:ln w="44450">
            <a:solidFill>
              <a:srgbClr val="AF0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136174" y="5906282"/>
            <a:ext cx="2190747" cy="0"/>
          </a:xfrm>
          <a:prstGeom prst="line">
            <a:avLst/>
          </a:prstGeom>
          <a:ln w="44450">
            <a:solidFill>
              <a:srgbClr val="AF04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1173319" y="2569786"/>
            <a:ext cx="2173338" cy="0"/>
          </a:xfrm>
          <a:prstGeom prst="line">
            <a:avLst/>
          </a:prstGeom>
          <a:ln w="4445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>
            <a:off x="1173319" y="4308200"/>
            <a:ext cx="2173338" cy="1"/>
          </a:xfrm>
          <a:prstGeom prst="line">
            <a:avLst/>
          </a:prstGeom>
          <a:ln w="4445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173319" y="2505085"/>
            <a:ext cx="2173338" cy="0"/>
          </a:xfrm>
          <a:prstGeom prst="line">
            <a:avLst/>
          </a:prstGeom>
          <a:ln w="44450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1155904" y="1900426"/>
            <a:ext cx="0" cy="4701361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10489" y="5080656"/>
            <a:ext cx="745429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eV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10489" y="4117460"/>
            <a:ext cx="745429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 smtClean="0">
                <a:latin typeface="Superclarendon Light"/>
                <a:cs typeface="Superclarendon Light"/>
              </a:rPr>
              <a:t>keV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6176" y="3265110"/>
            <a:ext cx="745429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smtClean="0">
                <a:latin typeface="Superclarendon Light"/>
                <a:cs typeface="Superclarendon Light"/>
              </a:rPr>
              <a:t>MeV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06176" y="2409394"/>
            <a:ext cx="745429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 smtClean="0">
                <a:latin typeface="Superclarendon Light"/>
                <a:cs typeface="Superclarendon Light"/>
              </a:rPr>
              <a:t>GeV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06176" y="6120611"/>
            <a:ext cx="745429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 smtClean="0">
                <a:latin typeface="Superclarendon Light"/>
                <a:cs typeface="Superclarendon Light"/>
              </a:rPr>
              <a:t>meV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1725749" y="6219059"/>
            <a:ext cx="3356979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c</a:t>
            </a:r>
            <a:r>
              <a:rPr lang="fr-FR" sz="1400" dirty="0" smtClean="0">
                <a:latin typeface="Superclarendon Light"/>
                <a:cs typeface="Superclarendon Light"/>
              </a:rPr>
              <a:t>andidat matière noire mixte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620321" y="1889672"/>
            <a:ext cx="1559286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err="1" smtClean="0">
                <a:latin typeface="Superclarendon Light"/>
                <a:cs typeface="Superclarendon Light"/>
              </a:rPr>
              <a:t>baryogénèse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613958" y="2160368"/>
            <a:ext cx="1528702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Light"/>
                <a:cs typeface="Superclarendon Light"/>
              </a:rPr>
              <a:t>oscillations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0" y="1386226"/>
            <a:ext cx="485947" cy="43312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19/30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171388" y="141004"/>
            <a:ext cx="4632217" cy="41308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2000" b="1" dirty="0" err="1" smtClean="0">
                <a:latin typeface="Symbol" charset="2"/>
                <a:cs typeface="Symbol" charset="2"/>
              </a:rPr>
              <a:t>n</a:t>
            </a:r>
            <a:r>
              <a:rPr lang="fr-FR" sz="2000" dirty="0" err="1" smtClean="0">
                <a:latin typeface="Superclarendon Regular"/>
                <a:cs typeface="Superclarendon Regular"/>
              </a:rPr>
              <a:t>MSM</a:t>
            </a:r>
            <a:r>
              <a:rPr lang="fr-FR" sz="2000" dirty="0" smtClean="0">
                <a:latin typeface="Superclarendon Regular"/>
                <a:cs typeface="Superclarendon Regular"/>
              </a:rPr>
              <a:t> – Laine, </a:t>
            </a:r>
            <a:r>
              <a:rPr lang="fr-FR" sz="2000" dirty="0" err="1" smtClean="0">
                <a:latin typeface="Superclarendon Regular"/>
                <a:cs typeface="Superclarendon Regular"/>
              </a:rPr>
              <a:t>Shaposhnikov</a:t>
            </a:r>
            <a:endParaRPr lang="fr-FR" sz="2000" dirty="0">
              <a:latin typeface="Superclarendon Regular"/>
              <a:cs typeface="Superclarendon Regular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04" y="5971918"/>
            <a:ext cx="309503" cy="1583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288" y="5750697"/>
            <a:ext cx="316701" cy="158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288" y="5554369"/>
            <a:ext cx="316701" cy="1655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989" y="4105464"/>
            <a:ext cx="273515" cy="15835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560" y="2651002"/>
            <a:ext cx="331097" cy="1583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560" y="2304167"/>
            <a:ext cx="388679" cy="158351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5778181" y="5471672"/>
            <a:ext cx="3268955" cy="87475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AF04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800" dirty="0" err="1" smtClean="0">
                <a:solidFill>
                  <a:srgbClr val="AF0400"/>
                </a:solidFill>
                <a:latin typeface="Superclarendon Light"/>
                <a:cs typeface="Superclarendon Light"/>
              </a:rPr>
              <a:t>Leptoniques</a:t>
            </a:r>
            <a:endParaRPr lang="fr-FR" sz="1800" dirty="0" smtClean="0">
              <a:solidFill>
                <a:srgbClr val="AF0400"/>
              </a:solidFill>
              <a:latin typeface="Superclarendon Light"/>
              <a:cs typeface="Superclarendon Light"/>
            </a:endParaRPr>
          </a:p>
          <a:p>
            <a:pPr algn="ctr"/>
            <a:endParaRPr lang="fr-FR" sz="1800" dirty="0">
              <a:solidFill>
                <a:srgbClr val="AF0400"/>
              </a:solidFill>
              <a:latin typeface="Superclarendon Light"/>
              <a:cs typeface="Superclarendon Light"/>
            </a:endParaRPr>
          </a:p>
          <a:p>
            <a:pPr algn="ctr"/>
            <a:r>
              <a:rPr lang="fr-FR" sz="1400" dirty="0" err="1">
                <a:solidFill>
                  <a:srgbClr val="AF0400"/>
                </a:solidFill>
                <a:latin typeface="Superclarendon Light"/>
                <a:cs typeface="Superclarendon Light"/>
              </a:rPr>
              <a:t>h</a:t>
            </a:r>
            <a:r>
              <a:rPr lang="fr-FR" sz="1400" dirty="0" err="1" smtClean="0">
                <a:solidFill>
                  <a:srgbClr val="AF0400"/>
                </a:solidFill>
                <a:latin typeface="Superclarendon Light"/>
                <a:cs typeface="Superclarendon Light"/>
              </a:rPr>
              <a:t>élicité</a:t>
            </a:r>
            <a:r>
              <a:rPr lang="fr-FR" sz="1400" dirty="0" smtClean="0">
                <a:solidFill>
                  <a:srgbClr val="AF0400"/>
                </a:solidFill>
                <a:latin typeface="Superclarendon Light"/>
                <a:cs typeface="Superclarendon Light"/>
              </a:rPr>
              <a:t> gauche</a:t>
            </a:r>
          </a:p>
        </p:txBody>
      </p:sp>
      <p:sp>
        <p:nvSpPr>
          <p:cNvPr id="51" name="Rectangle à coins arrondis 50"/>
          <p:cNvSpPr/>
          <p:nvPr/>
        </p:nvSpPr>
        <p:spPr>
          <a:xfrm rot="10800000">
            <a:off x="5742032" y="1044410"/>
            <a:ext cx="3268954" cy="990251"/>
          </a:xfrm>
          <a:prstGeom prst="roundRect">
            <a:avLst/>
          </a:prstGeom>
          <a:gradFill flip="none" rotWithShape="1">
            <a:gsLst>
              <a:gs pos="73000">
                <a:srgbClr val="000090">
                  <a:alpha val="5000"/>
                </a:srgbClr>
              </a:gs>
              <a:gs pos="100000">
                <a:srgbClr val="AF0400">
                  <a:alpha val="5000"/>
                </a:srgbClr>
              </a:gs>
            </a:gsLst>
            <a:lin ang="16200000" scaled="0"/>
            <a:tileRect/>
          </a:gradFill>
          <a:ln w="38100">
            <a:gradFill flip="none" rotWithShape="1">
              <a:gsLst>
                <a:gs pos="82000">
                  <a:srgbClr val="000090"/>
                </a:gs>
                <a:gs pos="100000">
                  <a:srgbClr val="AF0400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1725749" y="4446040"/>
            <a:ext cx="3356979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"/>
                <a:cs typeface="Superclarendon Light"/>
              </a:rPr>
              <a:t>c</a:t>
            </a:r>
            <a:r>
              <a:rPr lang="fr-FR" sz="1400" dirty="0" smtClean="0">
                <a:latin typeface="Superclarendon Light"/>
                <a:cs typeface="Superclarendon Light"/>
              </a:rPr>
              <a:t>andidat matière noire pure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5778181" y="1087229"/>
            <a:ext cx="3268955" cy="81319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000090"/>
                </a:solidFill>
                <a:latin typeface="Superclarendon Light"/>
                <a:cs typeface="Superclarendon Light"/>
              </a:rPr>
              <a:t>Neutrinos Stériles</a:t>
            </a:r>
          </a:p>
          <a:p>
            <a:pPr algn="ctr"/>
            <a:endParaRPr lang="fr-FR" sz="1400" dirty="0">
              <a:solidFill>
                <a:srgbClr val="000090"/>
              </a:solidFill>
              <a:latin typeface="Superclarendon Light"/>
              <a:cs typeface="Superclarendon Light"/>
            </a:endParaRPr>
          </a:p>
          <a:p>
            <a:pPr algn="ctr"/>
            <a:r>
              <a:rPr lang="fr-FR" sz="1400" dirty="0" err="1">
                <a:solidFill>
                  <a:srgbClr val="000090"/>
                </a:solidFill>
                <a:latin typeface="Superclarendon Light"/>
                <a:cs typeface="Superclarendon Light"/>
              </a:rPr>
              <a:t>h</a:t>
            </a:r>
            <a:r>
              <a:rPr lang="fr-FR" sz="1400" dirty="0" err="1" smtClean="0">
                <a:solidFill>
                  <a:srgbClr val="000090"/>
                </a:solidFill>
                <a:latin typeface="Superclarendon Light"/>
                <a:cs typeface="Superclarendon Light"/>
              </a:rPr>
              <a:t>élicité</a:t>
            </a:r>
            <a:r>
              <a:rPr lang="fr-FR" sz="1400" dirty="0" smtClean="0">
                <a:solidFill>
                  <a:srgbClr val="000090"/>
                </a:solidFill>
                <a:latin typeface="Superclarendon Light"/>
                <a:cs typeface="Superclarendon Light"/>
              </a:rPr>
              <a:t> droite</a:t>
            </a:r>
          </a:p>
        </p:txBody>
      </p:sp>
      <p:sp>
        <p:nvSpPr>
          <p:cNvPr id="60" name="Triangle isocèle 59"/>
          <p:cNvSpPr/>
          <p:nvPr/>
        </p:nvSpPr>
        <p:spPr>
          <a:xfrm rot="14093117">
            <a:off x="4087249" y="741658"/>
            <a:ext cx="990251" cy="3606064"/>
          </a:xfrm>
          <a:prstGeom prst="triangle">
            <a:avLst>
              <a:gd name="adj" fmla="val 62547"/>
            </a:avLst>
          </a:prstGeom>
          <a:gradFill flip="none" rotWithShape="1">
            <a:gsLst>
              <a:gs pos="0">
                <a:srgbClr val="000090">
                  <a:alpha val="0"/>
                </a:srgbClr>
              </a:gs>
              <a:gs pos="100000">
                <a:srgbClr val="000090">
                  <a:alpha val="10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59" tIns="45779" rIns="91559" bIns="45779" rtlCol="0" anchor="ctr"/>
          <a:lstStyle/>
          <a:p>
            <a:pPr algn="ctr"/>
            <a:endParaRPr lang="fr-FR"/>
          </a:p>
        </p:txBody>
      </p:sp>
      <p:sp>
        <p:nvSpPr>
          <p:cNvPr id="61" name="Triangle isocèle 60"/>
          <p:cNvSpPr/>
          <p:nvPr/>
        </p:nvSpPr>
        <p:spPr>
          <a:xfrm rot="16200000">
            <a:off x="4148162" y="4831903"/>
            <a:ext cx="990251" cy="2269788"/>
          </a:xfrm>
          <a:prstGeom prst="triangle">
            <a:avLst>
              <a:gd name="adj" fmla="val 62547"/>
            </a:avLst>
          </a:prstGeom>
          <a:solidFill>
            <a:srgbClr val="C0504D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59" tIns="45779" rIns="91559" bIns="45779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5704979" y="4972111"/>
            <a:ext cx="3613127" cy="28997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200" dirty="0" smtClean="0">
                <a:latin typeface="Superclarendon Bold"/>
                <a:cs typeface="Superclarendon Bold"/>
              </a:rPr>
              <a:t>Crédit</a:t>
            </a:r>
            <a:r>
              <a:rPr lang="fr-FR" sz="1200" dirty="0" smtClean="0">
                <a:latin typeface="Superclarendon Light"/>
                <a:cs typeface="Superclarendon Light"/>
              </a:rPr>
              <a:t>: </a:t>
            </a:r>
            <a:r>
              <a:rPr lang="fr-FR" sz="1200" dirty="0" err="1" smtClean="0">
                <a:latin typeface="Superclarendon Light"/>
                <a:cs typeface="Superclarendon Light"/>
              </a:rPr>
              <a:t>Alexei</a:t>
            </a:r>
            <a:r>
              <a:rPr lang="fr-FR" sz="1200" dirty="0" smtClean="0">
                <a:latin typeface="Superclarendon Light"/>
                <a:cs typeface="Superclarendon Light"/>
              </a:rPr>
              <a:t> </a:t>
            </a:r>
            <a:r>
              <a:rPr lang="fr-FR" sz="1200" dirty="0" err="1" smtClean="0">
                <a:latin typeface="Superclarendon Light"/>
                <a:cs typeface="Superclarendon Light"/>
              </a:rPr>
              <a:t>Boyarsky</a:t>
            </a:r>
            <a:endParaRPr lang="fr-FR" sz="1200" dirty="0">
              <a:latin typeface="Superclarendon Bold"/>
              <a:cs typeface="Superclarendon Bold"/>
            </a:endParaRPr>
          </a:p>
        </p:txBody>
      </p:sp>
    </p:spTree>
    <p:extLst>
      <p:ext uri="{BB962C8B-B14F-4D97-AF65-F5344CB8AC3E}">
        <p14:creationId xmlns:p14="http://schemas.microsoft.com/office/powerpoint/2010/main" val="462873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XMM_3.5k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5" y="2029331"/>
            <a:ext cx="5342605" cy="3696538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23" name="ZoneTexte 22"/>
          <p:cNvSpPr txBox="1"/>
          <p:nvPr/>
        </p:nvSpPr>
        <p:spPr>
          <a:xfrm>
            <a:off x="390818" y="1279266"/>
            <a:ext cx="317405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Bulbul </a:t>
            </a:r>
            <a:r>
              <a:rPr lang="fr-FR" sz="1400" dirty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et al. 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2014, </a:t>
            </a:r>
            <a:r>
              <a:rPr lang="fr-FR" sz="1400" u="sng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ApJ</a:t>
            </a:r>
            <a:r>
              <a:rPr lang="fr-FR" sz="1400" u="sng" dirty="0">
                <a:solidFill>
                  <a:srgbClr val="000000"/>
                </a:solidFill>
                <a:latin typeface="Superclarendon Light"/>
                <a:cs typeface="Superclarendon Light"/>
              </a:rPr>
              <a:t> 789 13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90813" y="1585142"/>
            <a:ext cx="3908921" cy="30784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>
                <a:latin typeface="Superclarendon Light"/>
                <a:cs typeface="Superclarendon Light"/>
              </a:rPr>
              <a:t>Boyarsky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al. </a:t>
            </a:r>
            <a:r>
              <a:rPr lang="nb-NO" sz="1400" dirty="0">
                <a:latin typeface="Superclarendon Light"/>
                <a:cs typeface="Superclarendon Light"/>
              </a:rPr>
              <a:t>2014, </a:t>
            </a:r>
            <a:r>
              <a:rPr lang="nb-NO" sz="1400" u="sng" dirty="0">
                <a:latin typeface="Superclarendon Light"/>
                <a:cs typeface="Superclarendon Light"/>
              </a:rPr>
              <a:t>PRL 113, 251301 </a:t>
            </a:r>
          </a:p>
        </p:txBody>
      </p:sp>
      <p:sp>
        <p:nvSpPr>
          <p:cNvPr id="29" name="Forme libre 28"/>
          <p:cNvSpPr/>
          <p:nvPr/>
        </p:nvSpPr>
        <p:spPr>
          <a:xfrm rot="2306411">
            <a:off x="8221822" y="3747881"/>
            <a:ext cx="176419" cy="263862"/>
          </a:xfrm>
          <a:custGeom>
            <a:avLst/>
            <a:gdLst>
              <a:gd name="connsiteX0" fmla="*/ 0 w 487605"/>
              <a:gd name="connsiteY0" fmla="*/ 322214 h 771692"/>
              <a:gd name="connsiteX1" fmla="*/ 136076 w 487605"/>
              <a:gd name="connsiteY1" fmla="*/ 764483 h 771692"/>
              <a:gd name="connsiteX2" fmla="*/ 340190 w 487605"/>
              <a:gd name="connsiteY2" fmla="*/ 4688 h 771692"/>
              <a:gd name="connsiteX3" fmla="*/ 487605 w 487605"/>
              <a:gd name="connsiteY3" fmla="*/ 424276 h 77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05" h="771692">
                <a:moveTo>
                  <a:pt x="0" y="322214"/>
                </a:moveTo>
                <a:cubicBezTo>
                  <a:pt x="39689" y="569809"/>
                  <a:pt x="79378" y="817404"/>
                  <a:pt x="136076" y="764483"/>
                </a:cubicBezTo>
                <a:cubicBezTo>
                  <a:pt x="192774" y="711562"/>
                  <a:pt x="281602" y="61389"/>
                  <a:pt x="340190" y="4688"/>
                </a:cubicBezTo>
                <a:cubicBezTo>
                  <a:pt x="398778" y="-52013"/>
                  <a:pt x="487605" y="424276"/>
                  <a:pt x="487605" y="424276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/>
          <p:cNvCxnSpPr/>
          <p:nvPr/>
        </p:nvCxnSpPr>
        <p:spPr>
          <a:xfrm>
            <a:off x="7037531" y="3805703"/>
            <a:ext cx="1196055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8208739" y="3254266"/>
            <a:ext cx="1086000" cy="565709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orme libre 31"/>
          <p:cNvSpPr/>
          <p:nvPr/>
        </p:nvSpPr>
        <p:spPr>
          <a:xfrm rot="2306411">
            <a:off x="8357219" y="3843204"/>
            <a:ext cx="176419" cy="263862"/>
          </a:xfrm>
          <a:custGeom>
            <a:avLst/>
            <a:gdLst>
              <a:gd name="connsiteX0" fmla="*/ 0 w 487605"/>
              <a:gd name="connsiteY0" fmla="*/ 322214 h 771692"/>
              <a:gd name="connsiteX1" fmla="*/ 136076 w 487605"/>
              <a:gd name="connsiteY1" fmla="*/ 764483 h 771692"/>
              <a:gd name="connsiteX2" fmla="*/ 340190 w 487605"/>
              <a:gd name="connsiteY2" fmla="*/ 4688 h 771692"/>
              <a:gd name="connsiteX3" fmla="*/ 487605 w 487605"/>
              <a:gd name="connsiteY3" fmla="*/ 424276 h 77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05" h="771692">
                <a:moveTo>
                  <a:pt x="0" y="322214"/>
                </a:moveTo>
                <a:cubicBezTo>
                  <a:pt x="39689" y="569809"/>
                  <a:pt x="79378" y="817404"/>
                  <a:pt x="136076" y="764483"/>
                </a:cubicBezTo>
                <a:cubicBezTo>
                  <a:pt x="192774" y="711562"/>
                  <a:pt x="281602" y="61389"/>
                  <a:pt x="340190" y="4688"/>
                </a:cubicBezTo>
                <a:cubicBezTo>
                  <a:pt x="398778" y="-52013"/>
                  <a:pt x="487605" y="424276"/>
                  <a:pt x="487605" y="424276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 rot="2306411">
            <a:off x="8486029" y="3955502"/>
            <a:ext cx="176419" cy="263862"/>
          </a:xfrm>
          <a:custGeom>
            <a:avLst/>
            <a:gdLst>
              <a:gd name="connsiteX0" fmla="*/ 0 w 487605"/>
              <a:gd name="connsiteY0" fmla="*/ 322214 h 771692"/>
              <a:gd name="connsiteX1" fmla="*/ 136076 w 487605"/>
              <a:gd name="connsiteY1" fmla="*/ 764483 h 771692"/>
              <a:gd name="connsiteX2" fmla="*/ 340190 w 487605"/>
              <a:gd name="connsiteY2" fmla="*/ 4688 h 771692"/>
              <a:gd name="connsiteX3" fmla="*/ 487605 w 487605"/>
              <a:gd name="connsiteY3" fmla="*/ 424276 h 77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05" h="771692">
                <a:moveTo>
                  <a:pt x="0" y="322214"/>
                </a:moveTo>
                <a:cubicBezTo>
                  <a:pt x="39689" y="569809"/>
                  <a:pt x="79378" y="817404"/>
                  <a:pt x="136076" y="764483"/>
                </a:cubicBezTo>
                <a:cubicBezTo>
                  <a:pt x="192774" y="711562"/>
                  <a:pt x="281602" y="61389"/>
                  <a:pt x="340190" y="4688"/>
                </a:cubicBezTo>
                <a:cubicBezTo>
                  <a:pt x="398778" y="-52013"/>
                  <a:pt x="487605" y="424276"/>
                  <a:pt x="487605" y="424276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4" name="Forme libre 33"/>
          <p:cNvSpPr/>
          <p:nvPr/>
        </p:nvSpPr>
        <p:spPr>
          <a:xfrm rot="2306411">
            <a:off x="8621432" y="4050825"/>
            <a:ext cx="176419" cy="263862"/>
          </a:xfrm>
          <a:custGeom>
            <a:avLst/>
            <a:gdLst>
              <a:gd name="connsiteX0" fmla="*/ 0 w 487605"/>
              <a:gd name="connsiteY0" fmla="*/ 322214 h 771692"/>
              <a:gd name="connsiteX1" fmla="*/ 136076 w 487605"/>
              <a:gd name="connsiteY1" fmla="*/ 764483 h 771692"/>
              <a:gd name="connsiteX2" fmla="*/ 340190 w 487605"/>
              <a:gd name="connsiteY2" fmla="*/ 4688 h 771692"/>
              <a:gd name="connsiteX3" fmla="*/ 487605 w 487605"/>
              <a:gd name="connsiteY3" fmla="*/ 424276 h 77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05" h="771692">
                <a:moveTo>
                  <a:pt x="0" y="322214"/>
                </a:moveTo>
                <a:cubicBezTo>
                  <a:pt x="39689" y="569809"/>
                  <a:pt x="79378" y="817404"/>
                  <a:pt x="136076" y="764483"/>
                </a:cubicBezTo>
                <a:cubicBezTo>
                  <a:pt x="192774" y="711562"/>
                  <a:pt x="281602" y="61389"/>
                  <a:pt x="340190" y="4688"/>
                </a:cubicBezTo>
                <a:cubicBezTo>
                  <a:pt x="398778" y="-52013"/>
                  <a:pt x="487605" y="424276"/>
                  <a:pt x="487605" y="424276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sp>
        <p:nvSpPr>
          <p:cNvPr id="35" name="Forme libre 34"/>
          <p:cNvSpPr/>
          <p:nvPr/>
        </p:nvSpPr>
        <p:spPr>
          <a:xfrm rot="2306411">
            <a:off x="8756832" y="4145254"/>
            <a:ext cx="176419" cy="263862"/>
          </a:xfrm>
          <a:custGeom>
            <a:avLst/>
            <a:gdLst>
              <a:gd name="connsiteX0" fmla="*/ 0 w 487605"/>
              <a:gd name="connsiteY0" fmla="*/ 322214 h 771692"/>
              <a:gd name="connsiteX1" fmla="*/ 136076 w 487605"/>
              <a:gd name="connsiteY1" fmla="*/ 764483 h 771692"/>
              <a:gd name="connsiteX2" fmla="*/ 340190 w 487605"/>
              <a:gd name="connsiteY2" fmla="*/ 4688 h 771692"/>
              <a:gd name="connsiteX3" fmla="*/ 487605 w 487605"/>
              <a:gd name="connsiteY3" fmla="*/ 424276 h 77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05" h="771692">
                <a:moveTo>
                  <a:pt x="0" y="322214"/>
                </a:moveTo>
                <a:cubicBezTo>
                  <a:pt x="39689" y="569809"/>
                  <a:pt x="79378" y="817404"/>
                  <a:pt x="136076" y="764483"/>
                </a:cubicBezTo>
                <a:cubicBezTo>
                  <a:pt x="192774" y="711562"/>
                  <a:pt x="281602" y="61389"/>
                  <a:pt x="340190" y="4688"/>
                </a:cubicBezTo>
                <a:cubicBezTo>
                  <a:pt x="398778" y="-52013"/>
                  <a:pt x="487605" y="424276"/>
                  <a:pt x="487605" y="424276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77" y="3690848"/>
            <a:ext cx="320416" cy="2297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053" y="4154924"/>
            <a:ext cx="220977" cy="2610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799" y="3116938"/>
            <a:ext cx="883905" cy="29236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8" y="79652"/>
            <a:ext cx="3950623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Neutrinos Stériles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20/30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096567" y="2339101"/>
            <a:ext cx="4124704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c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anal de désintégration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9" name="Image 18" descr="C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20" name="Image 19" descr="CHDM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5" name="Image 24" descr="WDM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2469" y="4170165"/>
            <a:ext cx="574762" cy="1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54" y="5382990"/>
            <a:ext cx="2202478" cy="6778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54" y="3913594"/>
            <a:ext cx="2599650" cy="65745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01978" y="1992238"/>
            <a:ext cx="3958372" cy="412986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800" dirty="0" err="1">
                <a:solidFill>
                  <a:srgbClr val="000000"/>
                </a:solidFill>
                <a:latin typeface="Superclarendon Bold"/>
                <a:cs typeface="Superclarendon Bold"/>
              </a:rPr>
              <a:t>Dodelson</a:t>
            </a:r>
            <a:r>
              <a:rPr lang="fr-FR" sz="1800" dirty="0">
                <a:solidFill>
                  <a:srgbClr val="000000"/>
                </a:solidFill>
                <a:latin typeface="Superclarendon Bold"/>
                <a:cs typeface="Superclarendon Bold"/>
              </a:rPr>
              <a:t> &amp; </a:t>
            </a:r>
            <a:r>
              <a:rPr lang="fr-FR" sz="1800" dirty="0" err="1">
                <a:solidFill>
                  <a:srgbClr val="000000"/>
                </a:solidFill>
                <a:latin typeface="Superclarendon Bold"/>
                <a:cs typeface="Superclarendon Bold"/>
              </a:rPr>
              <a:t>Widrow</a:t>
            </a:r>
            <a:r>
              <a:rPr lang="fr-FR" sz="1800" dirty="0">
                <a:solidFill>
                  <a:srgbClr val="000000"/>
                </a:solidFill>
                <a:latin typeface="Superclarendon Bold"/>
                <a:cs typeface="Superclarendon Bold"/>
              </a:rPr>
              <a:t> (1994</a:t>
            </a:r>
            <a:r>
              <a:rPr lang="fr-FR" sz="2000" dirty="0">
                <a:solidFill>
                  <a:srgbClr val="000000"/>
                </a:solidFill>
                <a:latin typeface="Superclarendon Bold"/>
                <a:cs typeface="Superclarendon Bold"/>
              </a:rPr>
              <a:t>)</a:t>
            </a:r>
            <a:endParaRPr lang="fr-FR" sz="2000" u="sng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763" y="2831044"/>
            <a:ext cx="1671249" cy="23930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" y="79652"/>
            <a:ext cx="6075028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Production par Oscillations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21/30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41829" y="1998900"/>
            <a:ext cx="4124704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nombre effectif de neutrinos </a:t>
            </a:r>
            <a:r>
              <a:rPr lang="fr-FR" sz="14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thermalisés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452479" y="2749697"/>
            <a:ext cx="332953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oscillations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452482" y="3592941"/>
            <a:ext cx="345910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taux de production maximal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452482" y="5062337"/>
            <a:ext cx="345910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fonction de distribution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9699" y="4515763"/>
            <a:ext cx="3561940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CMB (Planck)  </a:t>
            </a:r>
            <a:r>
              <a:rPr lang="fr-FR" sz="14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TT+TE+EE+lowP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72" y="5086280"/>
            <a:ext cx="2565521" cy="285058"/>
          </a:xfrm>
          <a:prstGeom prst="rect">
            <a:avLst/>
          </a:prstGeom>
        </p:spPr>
      </p:pic>
      <p:sp>
        <p:nvSpPr>
          <p:cNvPr id="20" name="Rectangle à coins arrondis 19"/>
          <p:cNvSpPr/>
          <p:nvPr/>
        </p:nvSpPr>
        <p:spPr>
          <a:xfrm>
            <a:off x="6201977" y="1951024"/>
            <a:ext cx="3958372" cy="4257493"/>
          </a:xfrm>
          <a:prstGeom prst="roundRect">
            <a:avLst>
              <a:gd name="adj" fmla="val 10075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6201975" y="2527133"/>
            <a:ext cx="39583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C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25" name="Image 24" descr="CHDM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3" name="Image 22" descr="WDM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32" y="2405224"/>
            <a:ext cx="4124700" cy="973144"/>
          </a:xfrm>
          <a:prstGeom prst="rect">
            <a:avLst/>
          </a:prstGeom>
        </p:spPr>
      </p:pic>
      <p:sp>
        <p:nvSpPr>
          <p:cNvPr id="27" name="Ellipse 26"/>
          <p:cNvSpPr/>
          <p:nvPr/>
        </p:nvSpPr>
        <p:spPr>
          <a:xfrm>
            <a:off x="4150244" y="2601443"/>
            <a:ext cx="602389" cy="602389"/>
          </a:xfrm>
          <a:prstGeom prst="ellipse">
            <a:avLst/>
          </a:prstGeom>
          <a:solidFill>
            <a:srgbClr val="AF04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>
          <a:xfrm>
            <a:off x="1029699" y="4828665"/>
            <a:ext cx="3561940" cy="746714"/>
          </a:xfrm>
          <a:prstGeom prst="roundRect">
            <a:avLst>
              <a:gd name="adj" fmla="val 20489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797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22/30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8" y="79652"/>
            <a:ext cx="2386281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Limites sur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71" y="234280"/>
            <a:ext cx="612103" cy="268576"/>
          </a:xfrm>
          <a:prstGeom prst="rect">
            <a:avLst/>
          </a:prstGeom>
        </p:spPr>
      </p:pic>
      <p:pic>
        <p:nvPicPr>
          <p:cNvPr id="35" name="Image 34" descr="Pk_wd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0" y="1497082"/>
            <a:ext cx="5238515" cy="4950685"/>
          </a:xfrm>
          <a:prstGeom prst="rect">
            <a:avLst/>
          </a:prstGeom>
        </p:spPr>
      </p:pic>
      <p:pic>
        <p:nvPicPr>
          <p:cNvPr id="11" name="Image 10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2" name="Image 11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4" name="Image 13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41" name="Image 40" descr="HHDM25_075_zoo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12" y="1941110"/>
            <a:ext cx="2338953" cy="2210439"/>
          </a:xfrm>
          <a:prstGeom prst="rect">
            <a:avLst/>
          </a:prstGeom>
        </p:spPr>
      </p:pic>
      <p:pic>
        <p:nvPicPr>
          <p:cNvPr id="42" name="Image 41" descr="WDM25_075_zoo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32" y="2649141"/>
            <a:ext cx="2340235" cy="2211651"/>
          </a:xfrm>
          <a:prstGeom prst="rect">
            <a:avLst/>
          </a:prstGeom>
        </p:spPr>
      </p:pic>
      <p:cxnSp>
        <p:nvCxnSpPr>
          <p:cNvPr id="43" name="Connecteur droit avec flèche 42"/>
          <p:cNvCxnSpPr/>
          <p:nvPr/>
        </p:nvCxnSpPr>
        <p:spPr>
          <a:xfrm flipH="1">
            <a:off x="2941878" y="3007779"/>
            <a:ext cx="2653645" cy="719915"/>
          </a:xfrm>
          <a:prstGeom prst="straightConnector1">
            <a:avLst/>
          </a:prstGeom>
          <a:ln w="25400">
            <a:solidFill>
              <a:srgbClr val="8FE1FF"/>
            </a:solidFill>
            <a:prstDash val="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>
            <a:off x="5132087" y="4404138"/>
            <a:ext cx="2906146" cy="269484"/>
          </a:xfrm>
          <a:prstGeom prst="straightConnector1">
            <a:avLst/>
          </a:prstGeom>
          <a:ln w="25400">
            <a:solidFill>
              <a:srgbClr val="000090"/>
            </a:solidFill>
            <a:prstDash val="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156543" y="1639373"/>
            <a:ext cx="4124704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Spectre de puissance normalisé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(CDM)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5530987" y="1639373"/>
            <a:ext cx="4790955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v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isualisation simulation numériques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597215" y="3874508"/>
            <a:ext cx="2329250" cy="277041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bg1"/>
                </a:solidFill>
                <a:latin typeface="Superclarendon Bold"/>
                <a:cs typeface="Superclarendon Bold"/>
              </a:rPr>
              <a:t>80 eV</a:t>
            </a:r>
            <a:endParaRPr lang="fr-FR" sz="12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8038232" y="4583751"/>
            <a:ext cx="2329250" cy="277041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bg1"/>
                </a:solidFill>
                <a:latin typeface="Superclarendon Bold"/>
                <a:cs typeface="Superclarendon Bold"/>
              </a:rPr>
              <a:t>8 </a:t>
            </a:r>
            <a:r>
              <a:rPr lang="fr-FR" sz="1200" dirty="0" err="1" smtClean="0">
                <a:solidFill>
                  <a:schemeClr val="bg1"/>
                </a:solidFill>
                <a:latin typeface="Superclarendon Bold"/>
                <a:cs typeface="Superclarendon Bold"/>
              </a:rPr>
              <a:t>keV</a:t>
            </a:r>
            <a:endParaRPr lang="fr-FR" sz="12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73" y="5590613"/>
            <a:ext cx="2888584" cy="467444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5530987" y="5224353"/>
            <a:ext cx="4790955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correspondance de masse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62594" y="6199422"/>
            <a:ext cx="886650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90"/>
                </a:solidFill>
                <a:latin typeface="Superclarendon Light"/>
                <a:cs typeface="Superclarendon Light"/>
              </a:rPr>
              <a:t>stérile</a:t>
            </a:r>
            <a:endParaRPr lang="fr-FR" sz="1400" u="sng" dirty="0">
              <a:solidFill>
                <a:srgbClr val="00009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293156" y="6186848"/>
            <a:ext cx="1699845" cy="536066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AF0400"/>
                </a:solidFill>
                <a:latin typeface="Superclarendon Light"/>
                <a:cs typeface="Superclarendon Light"/>
              </a:rPr>
              <a:t>générique (</a:t>
            </a:r>
            <a:r>
              <a:rPr lang="fr-FR" sz="1400" dirty="0" err="1" smtClean="0">
                <a:solidFill>
                  <a:srgbClr val="AF0400"/>
                </a:solidFill>
                <a:latin typeface="Superclarendon Light"/>
                <a:cs typeface="Superclarendon Light"/>
              </a:rPr>
              <a:t>thermalisée</a:t>
            </a:r>
            <a:r>
              <a:rPr lang="fr-FR" sz="1400" dirty="0" smtClean="0">
                <a:solidFill>
                  <a:srgbClr val="AF0400"/>
                </a:solidFill>
                <a:latin typeface="Superclarendon Light"/>
                <a:cs typeface="Superclarendon Light"/>
              </a:rPr>
              <a:t>)</a:t>
            </a:r>
            <a:endParaRPr lang="fr-FR" sz="1400" u="sng" dirty="0">
              <a:solidFill>
                <a:srgbClr val="AF04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840301" y="5582728"/>
            <a:ext cx="602389" cy="602389"/>
          </a:xfrm>
          <a:prstGeom prst="ellipse">
            <a:avLst/>
          </a:prstGeom>
          <a:solidFill>
            <a:srgbClr val="AF04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6482173" y="5590613"/>
            <a:ext cx="602389" cy="602389"/>
          </a:xfrm>
          <a:prstGeom prst="ellipse">
            <a:avLst/>
          </a:prstGeom>
          <a:solidFill>
            <a:srgbClr val="00009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à coins arrondis 29"/>
          <p:cNvSpPr/>
          <p:nvPr/>
        </p:nvSpPr>
        <p:spPr>
          <a:xfrm>
            <a:off x="4274838" y="5545005"/>
            <a:ext cx="857249" cy="262751"/>
          </a:xfrm>
          <a:prstGeom prst="roundRect">
            <a:avLst>
              <a:gd name="adj" fmla="val 21657"/>
            </a:avLst>
          </a:prstGeom>
          <a:solidFill>
            <a:schemeClr val="bg1"/>
          </a:solidFill>
          <a:ln w="25400" cmpd="sng">
            <a:solidFill>
              <a:srgbClr val="00009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3220049" y="5543782"/>
            <a:ext cx="857249" cy="262751"/>
          </a:xfrm>
          <a:prstGeom prst="roundRect">
            <a:avLst>
              <a:gd name="adj" fmla="val 21657"/>
            </a:avLst>
          </a:prstGeom>
          <a:solidFill>
            <a:schemeClr val="bg1"/>
          </a:solidFill>
          <a:ln w="25400" cmpd="sng">
            <a:solidFill>
              <a:srgbClr val="0000F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2211671" y="5545006"/>
            <a:ext cx="857249" cy="262751"/>
          </a:xfrm>
          <a:prstGeom prst="roundRect">
            <a:avLst>
              <a:gd name="adj" fmla="val 21657"/>
            </a:avLst>
          </a:prstGeom>
          <a:solidFill>
            <a:schemeClr val="bg1"/>
          </a:solidFill>
          <a:ln w="25400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936" y="5614092"/>
            <a:ext cx="667092" cy="1334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224" y="5620450"/>
            <a:ext cx="583087" cy="13341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8602" y="5620450"/>
            <a:ext cx="439787" cy="1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8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23/30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8" y="79652"/>
            <a:ext cx="2386281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Limites sur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71" y="234280"/>
            <a:ext cx="612103" cy="268576"/>
          </a:xfrm>
          <a:prstGeom prst="rect">
            <a:avLst/>
          </a:prstGeom>
        </p:spPr>
      </p:pic>
      <p:pic>
        <p:nvPicPr>
          <p:cNvPr id="33" name="Image 32" descr="Mx_P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54" y="2869881"/>
            <a:ext cx="8357799" cy="3949290"/>
          </a:xfrm>
          <a:prstGeom prst="rect">
            <a:avLst/>
          </a:prstGeom>
        </p:spPr>
      </p:pic>
      <p:pic>
        <p:nvPicPr>
          <p:cNvPr id="2" name="Image 1" descr="Tab_W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490" y="1845117"/>
            <a:ext cx="6686921" cy="1194541"/>
          </a:xfrm>
          <a:prstGeom prst="rect">
            <a:avLst/>
          </a:prstGeom>
        </p:spPr>
      </p:pic>
      <p:pic>
        <p:nvPicPr>
          <p:cNvPr id="11" name="Image 10" descr="CW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2" name="Image 11" descr="CH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4" name="Image 13" descr="WDM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953337" y="1656269"/>
            <a:ext cx="1503670" cy="28976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95 % C.L.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31829" y="959718"/>
            <a:ext cx="3336218" cy="30781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>
                <a:latin typeface="Superclarendon Bold"/>
                <a:cs typeface="Superclarendon Bold"/>
              </a:rPr>
              <a:t>Baur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</a:t>
            </a:r>
            <a:r>
              <a:rPr lang="nb-NO" sz="1400" dirty="0" smtClean="0">
                <a:latin typeface="Superclarendon Light Italic"/>
                <a:cs typeface="Superclarendon Light Italic"/>
              </a:rPr>
              <a:t>.</a:t>
            </a:r>
            <a:r>
              <a:rPr lang="nb-NO" sz="1400" dirty="0" smtClean="0">
                <a:latin typeface="Superclarendon Light"/>
                <a:cs typeface="Superclarendon Light"/>
              </a:rPr>
              <a:t>, JCAP 08 (2016) 012</a:t>
            </a:r>
            <a:endParaRPr lang="nb-NO" sz="1400" dirty="0">
              <a:latin typeface="Superclarendon Light"/>
              <a:cs typeface="Superclarendon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31828" y="1292709"/>
            <a:ext cx="1572043" cy="30784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smtClean="0">
                <a:latin typeface="Superclarendon Light"/>
                <a:cs typeface="Superclarendon Light"/>
              </a:rPr>
              <a:t>48 </a:t>
            </a:r>
            <a:r>
              <a:rPr lang="nb-NO" sz="1400" dirty="0" err="1" smtClean="0">
                <a:latin typeface="Superclarendon Light"/>
                <a:cs typeface="Superclarendon Light"/>
              </a:rPr>
              <a:t>citations</a:t>
            </a:r>
            <a:endParaRPr lang="nb-NO" sz="1400" u="sng" dirty="0">
              <a:latin typeface="Superclarendon Light"/>
              <a:cs typeface="Superclarendon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363486" y="1407211"/>
            <a:ext cx="4539534" cy="523263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ctr"/>
            <a:r>
              <a:rPr lang="nb-NO" sz="1400" dirty="0" err="1" smtClean="0">
                <a:latin typeface="Superclarendon Bold"/>
                <a:cs typeface="Superclarendon Bold"/>
              </a:rPr>
              <a:t>Yèche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old"/>
                <a:cs typeface="Superclarendon Bold"/>
              </a:rPr>
              <a:t>Palanque-Delabrouille</a:t>
            </a:r>
            <a:r>
              <a:rPr lang="nb-NO" sz="1400" dirty="0" smtClean="0">
                <a:latin typeface="Superclarendon Bold"/>
                <a:cs typeface="Superclarendon Bold"/>
              </a:rPr>
              <a:t>, </a:t>
            </a:r>
            <a:r>
              <a:rPr lang="nb-NO" sz="1400" dirty="0" err="1" smtClean="0">
                <a:latin typeface="Superclarendon Black"/>
                <a:cs typeface="Superclarendon Black"/>
              </a:rPr>
              <a:t>Baur</a:t>
            </a:r>
            <a:r>
              <a:rPr lang="nb-NO" sz="1400" dirty="0" smtClean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</a:t>
            </a:r>
            <a:r>
              <a:rPr lang="nb-NO" sz="1400" dirty="0" smtClean="0">
                <a:latin typeface="Superclarendon Light Italic"/>
                <a:cs typeface="Superclarendon Light Italic"/>
              </a:rPr>
              <a:t>.</a:t>
            </a:r>
            <a:r>
              <a:rPr lang="nb-NO" sz="1400" dirty="0" smtClean="0">
                <a:latin typeface="Superclarendon Light"/>
                <a:cs typeface="Superclarendon Light"/>
              </a:rPr>
              <a:t>,</a:t>
            </a:r>
          </a:p>
          <a:p>
            <a:pPr algn="ctr"/>
            <a:r>
              <a:rPr lang="nb-NO" sz="1400" dirty="0" smtClean="0">
                <a:latin typeface="Superclarendon Light"/>
                <a:cs typeface="Superclarendon Light"/>
              </a:rPr>
              <a:t>JCAP 06 (2017) 047</a:t>
            </a:r>
            <a:endParaRPr lang="nb-NO" sz="1400" dirty="0">
              <a:latin typeface="Superclarendon Light"/>
              <a:cs typeface="Superclarendon Light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31827" y="909735"/>
            <a:ext cx="3336220" cy="431478"/>
          </a:xfrm>
          <a:prstGeom prst="roundRect">
            <a:avLst>
              <a:gd name="adj" fmla="val 20489"/>
            </a:avLst>
          </a:prstGeom>
          <a:noFill/>
          <a:ln w="25400" cmpd="sng">
            <a:solidFill>
              <a:srgbClr val="AF04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>
            <a:off x="4438934" y="1267537"/>
            <a:ext cx="4363486" cy="1938719"/>
          </a:xfrm>
          <a:prstGeom prst="roundRect">
            <a:avLst>
              <a:gd name="adj" fmla="val 20489"/>
            </a:avLst>
          </a:prstGeom>
          <a:noFill/>
          <a:ln w="25400" cmpd="sng">
            <a:gradFill flip="none" rotWithShape="1">
              <a:gsLst>
                <a:gs pos="9000">
                  <a:srgbClr val="660066">
                    <a:alpha val="0"/>
                  </a:srgbClr>
                </a:gs>
                <a:gs pos="100000">
                  <a:srgbClr val="660066">
                    <a:alpha val="55000"/>
                  </a:srgbClr>
                </a:gs>
              </a:gsLst>
              <a:lin ang="16200000" scaled="0"/>
              <a:tileRect/>
            </a:gra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3764404" y="1020759"/>
            <a:ext cx="0" cy="811016"/>
          </a:xfrm>
          <a:prstGeom prst="straightConnector1">
            <a:avLst/>
          </a:prstGeom>
          <a:ln w="34925">
            <a:solidFill>
              <a:srgbClr val="AF04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707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" y="79652"/>
            <a:ext cx="2386281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Limites sur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71" y="234280"/>
            <a:ext cx="612103" cy="2685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24/30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8" name="Image 17" descr="CWD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9" name="Image 18" descr="CH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1" name="Image 20" descr="W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8" name="Image 7" descr="BRS_fig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3" y="1422191"/>
            <a:ext cx="8549678" cy="5638243"/>
          </a:xfrm>
          <a:prstGeom prst="rect">
            <a:avLst/>
          </a:prstGeom>
        </p:spPr>
      </p:pic>
      <p:sp>
        <p:nvSpPr>
          <p:cNvPr id="46" name="Ellipse 45"/>
          <p:cNvSpPr/>
          <p:nvPr/>
        </p:nvSpPr>
        <p:spPr>
          <a:xfrm>
            <a:off x="7537101" y="3522361"/>
            <a:ext cx="179587" cy="179587"/>
          </a:xfrm>
          <a:prstGeom prst="ellipse">
            <a:avLst/>
          </a:prstGeom>
          <a:solidFill>
            <a:schemeClr val="bg1"/>
          </a:solidFill>
          <a:ln w="38100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rtlCol="0" anchor="ctr"/>
          <a:lstStyle/>
          <a:p>
            <a:pPr algn="ctr"/>
            <a:endParaRPr lang="fr-FR"/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748" y="1149004"/>
            <a:ext cx="2120894" cy="336057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4285975" y="1176982"/>
            <a:ext cx="181285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flux rayons X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54" name="Arrondir un rectangle avec un coin du même côté 53"/>
          <p:cNvSpPr/>
          <p:nvPr/>
        </p:nvSpPr>
        <p:spPr>
          <a:xfrm>
            <a:off x="5847328" y="1086134"/>
            <a:ext cx="2979204" cy="611292"/>
          </a:xfrm>
          <a:prstGeom prst="round2SameRect">
            <a:avLst>
              <a:gd name="adj1" fmla="val 26871"/>
              <a:gd name="adj2" fmla="val 0"/>
            </a:avLst>
          </a:prstGeom>
          <a:noFill/>
          <a:ln w="31750">
            <a:gradFill flip="none" rotWithShape="1">
              <a:gsLst>
                <a:gs pos="0">
                  <a:srgbClr val="0000FF">
                    <a:alpha val="0"/>
                  </a:srgbClr>
                </a:gs>
                <a:gs pos="100000">
                  <a:srgbClr val="AF0400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6156526" y="6871181"/>
            <a:ext cx="4533703" cy="289845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Crédit: </a:t>
            </a:r>
            <a:r>
              <a:rPr lang="fr-FR" sz="12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A.Boyarsky</a:t>
            </a:r>
            <a:r>
              <a:rPr lang="fr-FR" sz="12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, </a:t>
            </a:r>
            <a:r>
              <a:rPr lang="fr-FR" sz="12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O.Ruchayskiy</a:t>
            </a:r>
            <a:r>
              <a:rPr lang="fr-FR" sz="12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, </a:t>
            </a:r>
            <a:r>
              <a:rPr lang="fr-FR" sz="12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J.Lesgourgues</a:t>
            </a:r>
            <a:endParaRPr lang="fr-FR" sz="1200" u="sng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7669047" y="3303474"/>
            <a:ext cx="1019160" cy="30781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smtClean="0">
                <a:solidFill>
                  <a:srgbClr val="660066"/>
                </a:solidFill>
                <a:latin typeface="Superclarendon Bold"/>
                <a:cs typeface="Superclarendon Bold"/>
              </a:rPr>
              <a:t>24 </a:t>
            </a:r>
            <a:r>
              <a:rPr lang="nb-NO" sz="1400" dirty="0" err="1" smtClean="0">
                <a:solidFill>
                  <a:srgbClr val="660066"/>
                </a:solidFill>
                <a:latin typeface="Superclarendon Bold"/>
                <a:cs typeface="Superclarendon Bold"/>
              </a:rPr>
              <a:t>keV</a:t>
            </a:r>
            <a:endParaRPr lang="nb-NO" sz="1400" dirty="0">
              <a:solidFill>
                <a:srgbClr val="660066"/>
              </a:solidFill>
              <a:latin typeface="Superclarendon Light"/>
              <a:cs typeface="Superclarendon Light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7635638" y="3701948"/>
            <a:ext cx="0" cy="1943577"/>
          </a:xfrm>
          <a:prstGeom prst="line">
            <a:avLst/>
          </a:prstGeom>
          <a:ln w="44450">
            <a:solidFill>
              <a:srgbClr val="66006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505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" y="79652"/>
            <a:ext cx="3950623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Production Résonante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25/30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17569" y="2083915"/>
            <a:ext cx="3958372" cy="412986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pPr algn="ctr"/>
            <a:r>
              <a:rPr lang="fr-FR" sz="1800" dirty="0" err="1">
                <a:solidFill>
                  <a:srgbClr val="000000"/>
                </a:solidFill>
                <a:latin typeface="Superclarendon Bold"/>
                <a:cs typeface="Superclarendon Bold"/>
              </a:rPr>
              <a:t>Shi</a:t>
            </a:r>
            <a:r>
              <a:rPr lang="fr-FR" sz="1800" dirty="0">
                <a:solidFill>
                  <a:srgbClr val="000000"/>
                </a:solidFill>
                <a:latin typeface="Superclarendon Bold"/>
                <a:cs typeface="Superclarendon Bold"/>
              </a:rPr>
              <a:t> &amp; Fuller (1999</a:t>
            </a:r>
            <a:r>
              <a:rPr lang="fr-FR" sz="2000" dirty="0">
                <a:solidFill>
                  <a:srgbClr val="000000"/>
                </a:solidFill>
                <a:latin typeface="Superclarendon Bold"/>
                <a:cs typeface="Superclarendon Bold"/>
              </a:rPr>
              <a:t>)</a:t>
            </a:r>
            <a:endParaRPr lang="fr-FR" sz="2000" u="sng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717568" y="2042702"/>
            <a:ext cx="3958372" cy="3970206"/>
          </a:xfrm>
          <a:prstGeom prst="roundRect">
            <a:avLst>
              <a:gd name="adj" fmla="val 10075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717572" y="2618810"/>
            <a:ext cx="39583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892961" y="2813912"/>
            <a:ext cx="317405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asymétrie </a:t>
            </a:r>
            <a:r>
              <a:rPr lang="fr-FR" sz="14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07" y="3228880"/>
            <a:ext cx="1735054" cy="57652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92961" y="4043098"/>
            <a:ext cx="317405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taux d’oscillations accentué 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92961" y="4568287"/>
            <a:ext cx="3638961" cy="536097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fonction de distribution </a:t>
            </a:r>
          </a:p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non-thermique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248" y="1147856"/>
            <a:ext cx="1671249" cy="23930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892961" y="1066506"/>
            <a:ext cx="3329533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oscillations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892961" y="5286191"/>
            <a:ext cx="3638961" cy="32065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longueur de diffusion </a:t>
            </a:r>
            <a:r>
              <a:rPr lang="fr-FR" sz="14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afaiblie</a:t>
            </a:r>
            <a:endParaRPr lang="fr-FR" sz="1400" u="sng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7" name="Image 16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8" name="Image 17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2" name="Image 21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35" name="Image 34" descr="RPSN_M4L12_ps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06" y="1576219"/>
            <a:ext cx="4916780" cy="4933758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5890624" y="1661452"/>
            <a:ext cx="3754289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Distribution des vitesses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998249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Matter_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7" y="1370943"/>
            <a:ext cx="5379209" cy="5452985"/>
          </a:xfrm>
          <a:prstGeom prst="rect">
            <a:avLst/>
          </a:prstGeom>
        </p:spPr>
      </p:pic>
      <p:pic>
        <p:nvPicPr>
          <p:cNvPr id="3" name="Image 2" descr="RPSN_mean_moment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01" y="1358030"/>
            <a:ext cx="5716614" cy="546589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Résonance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9352" y="3413119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587311" y="4070659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051554" y="4611308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255891" y="4778651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460228" y="4778651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345686" y="5100468"/>
            <a:ext cx="217959" cy="180216"/>
          </a:xfrm>
          <a:prstGeom prst="rect">
            <a:avLst/>
          </a:prstGeom>
          <a:solidFill>
            <a:srgbClr val="BB6F96">
              <a:alpha val="30000"/>
            </a:srgbClr>
          </a:solidFill>
          <a:ln w="31750">
            <a:solidFill>
              <a:srgbClr val="BB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7473850" y="5448028"/>
            <a:ext cx="217959" cy="180216"/>
          </a:xfrm>
          <a:prstGeom prst="rect">
            <a:avLst/>
          </a:prstGeom>
          <a:solidFill>
            <a:srgbClr val="008000">
              <a:alpha val="30000"/>
            </a:srgbClr>
          </a:solidFill>
          <a:ln w="317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7051554" y="5100468"/>
            <a:ext cx="217959" cy="180216"/>
          </a:xfrm>
          <a:prstGeom prst="rect">
            <a:avLst/>
          </a:prstGeom>
          <a:solidFill>
            <a:srgbClr val="008000">
              <a:alpha val="30000"/>
            </a:srgbClr>
          </a:solidFill>
          <a:ln w="317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549541" y="3324536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M3L16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927869" y="3992938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M4L12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255891" y="4320849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M6L9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418414" y="4485633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M7L8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698970" y="4675185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M8L8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488802" y="4852351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M13L6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378495" y="5589143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M8L4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953507" y="5222125"/>
            <a:ext cx="1439938" cy="3206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Superclarendon Light"/>
                <a:ea typeface="Lucida Grande"/>
                <a:cs typeface="Superclarendon Light"/>
              </a:rPr>
              <a:t>M6L6</a:t>
            </a:r>
            <a:endParaRPr lang="fr-FR" sz="1400" dirty="0">
              <a:solidFill>
                <a:schemeClr val="bg1"/>
              </a:solidFill>
              <a:latin typeface="Superclarendon Light"/>
              <a:cs typeface="Superclarendon Light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5890624" y="1513715"/>
            <a:ext cx="3587715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« how cold </a:t>
            </a:r>
            <a:r>
              <a:rPr lang="fr-FR" sz="1400" dirty="0" err="1" smtClean="0">
                <a:solidFill>
                  <a:srgbClr val="000000"/>
                </a:solidFill>
                <a:latin typeface="Superclarendon Light"/>
                <a:cs typeface="Superclarendon Light"/>
              </a:rPr>
              <a:t>is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warm </a:t>
            </a:r>
            <a:r>
              <a:rPr lang="fr-FR" sz="1400" dirty="0" err="1" smtClean="0">
                <a:solidFill>
                  <a:srgbClr val="000000"/>
                </a:solidFill>
                <a:latin typeface="Superclarendon Light"/>
                <a:cs typeface="Superclarendon Light"/>
              </a:rPr>
              <a:t>dark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Superclarendon Light"/>
                <a:cs typeface="Superclarendon Light"/>
              </a:rPr>
              <a:t>matter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 »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26/30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27" name="Image 26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28" name="Image 27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30" name="Image 29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792439" y="1501141"/>
            <a:ext cx="3587715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Spectre de Puissance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74256" y="2330319"/>
            <a:ext cx="842518" cy="800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14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WD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pic>
        <p:nvPicPr>
          <p:cNvPr id="23" name="Image 22" descr="T1D_M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45" y="1742269"/>
            <a:ext cx="5780871" cy="437266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Cartographie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27/30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9" name="Image 8" descr="Chi2_WF_bossxqh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26" y="1676690"/>
            <a:ext cx="5283312" cy="4438239"/>
          </a:xfrm>
          <a:prstGeom prst="rect">
            <a:avLst/>
          </a:prstGeom>
        </p:spPr>
      </p:pic>
      <p:pic>
        <p:nvPicPr>
          <p:cNvPr id="11" name="Image 10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0" name="Image 9" descr="C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49881" y="1705142"/>
            <a:ext cx="4559963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Spectre de Puissance 1D normalisé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328429" y="1661452"/>
            <a:ext cx="4559963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Contraintes C+WDM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22878" y="533394"/>
            <a:ext cx="3908921" cy="30784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>
                <a:latin typeface="Superclarendon Black"/>
                <a:cs typeface="Superclarendon Black"/>
              </a:rPr>
              <a:t>Baur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al. </a:t>
            </a:r>
            <a:r>
              <a:rPr lang="nb-NO" sz="1400" dirty="0">
                <a:latin typeface="Superclarendon Light"/>
                <a:cs typeface="Superclarendon Light"/>
              </a:rPr>
              <a:t>2017, </a:t>
            </a:r>
            <a:r>
              <a:rPr lang="nb-NO" sz="1400" u="sng" dirty="0">
                <a:latin typeface="Superclarendon Light"/>
                <a:cs typeface="Superclarendon Light"/>
              </a:rPr>
              <a:t>arXiv:1706.03118</a:t>
            </a:r>
          </a:p>
        </p:txBody>
      </p:sp>
    </p:spTree>
    <p:extLst>
      <p:ext uri="{BB962C8B-B14F-4D97-AF65-F5344CB8AC3E}">
        <p14:creationId xmlns:p14="http://schemas.microsoft.com/office/powerpoint/2010/main" val="2247154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L_to_F_BO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42" y="1227017"/>
            <a:ext cx="5607187" cy="5347438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Cartographie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28/30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955421" y="1442066"/>
            <a:ext cx="3754289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Correspondance L – F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90622" y="1859174"/>
            <a:ext cx="3754289" cy="536066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Interpolation des contours 2D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dans le plan ( </a:t>
            </a:r>
            <a:r>
              <a:rPr lang="fr-FR" sz="1400" dirty="0" smtClean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m, F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)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90622" y="3091897"/>
            <a:ext cx="4558102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Ajustement   T</a:t>
            </a:r>
            <a:r>
              <a:rPr lang="fr-FR" sz="1400" baseline="-250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1D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( </a:t>
            </a:r>
            <a:r>
              <a:rPr lang="fr-FR" sz="1400" dirty="0" smtClean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m, F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)         T</a:t>
            </a:r>
            <a:r>
              <a:rPr lang="fr-FR" sz="1400" baseline="-250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1D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( </a:t>
            </a:r>
            <a:r>
              <a:rPr lang="fr-FR" sz="1400" dirty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m, </a:t>
            </a:r>
            <a:r>
              <a:rPr lang="fr-FR" sz="1400" dirty="0" smtClean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L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)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187" y="3188961"/>
            <a:ext cx="426641" cy="13762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90622" y="4180361"/>
            <a:ext cx="3754289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Ajout des simulations RPSN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0622" y="5170209"/>
            <a:ext cx="4091549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Contours 2D dans 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le plan ( </a:t>
            </a:r>
            <a:r>
              <a:rPr lang="fr-FR" sz="1400" dirty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m, L </a:t>
            </a:r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)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5" name="Flèche vers la droite 14"/>
          <p:cNvSpPr/>
          <p:nvPr/>
        </p:nvSpPr>
        <p:spPr>
          <a:xfrm rot="5400000">
            <a:off x="1780142" y="4454875"/>
            <a:ext cx="1023443" cy="600195"/>
          </a:xfrm>
          <a:prstGeom prst="rightArrow">
            <a:avLst>
              <a:gd name="adj1" fmla="val 66337"/>
              <a:gd name="adj2" fmla="val 87415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/>
          <p:cNvSpPr/>
          <p:nvPr/>
        </p:nvSpPr>
        <p:spPr>
          <a:xfrm rot="5400000">
            <a:off x="1814095" y="3465384"/>
            <a:ext cx="955537" cy="600195"/>
          </a:xfrm>
          <a:prstGeom prst="rightArrow">
            <a:avLst>
              <a:gd name="adj1" fmla="val 66337"/>
              <a:gd name="adj2" fmla="val 87415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a droite 18"/>
          <p:cNvSpPr/>
          <p:nvPr/>
        </p:nvSpPr>
        <p:spPr>
          <a:xfrm rot="5400000">
            <a:off x="1878049" y="2416860"/>
            <a:ext cx="827627" cy="600195"/>
          </a:xfrm>
          <a:prstGeom prst="rightArrow">
            <a:avLst>
              <a:gd name="adj1" fmla="val 66337"/>
              <a:gd name="adj2" fmla="val 87415"/>
            </a:avLst>
          </a:prstGeom>
          <a:noFill/>
          <a:ln>
            <a:gradFill flip="none" rotWithShape="1">
              <a:gsLst>
                <a:gs pos="0">
                  <a:srgbClr val="660066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21" name="Image 20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3" name="Image 22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HHDM25_075_z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56" y="217236"/>
            <a:ext cx="2338953" cy="2210439"/>
          </a:xfrm>
          <a:prstGeom prst="rect">
            <a:avLst/>
          </a:prstGeom>
        </p:spPr>
      </p:pic>
      <p:pic>
        <p:nvPicPr>
          <p:cNvPr id="5" name="Image 4" descr="HDM25_075_zo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74" y="2428888"/>
            <a:ext cx="2340235" cy="2211651"/>
          </a:xfrm>
          <a:prstGeom prst="rect">
            <a:avLst/>
          </a:prstGeom>
        </p:spPr>
      </p:pic>
      <p:pic>
        <p:nvPicPr>
          <p:cNvPr id="6" name="Image 5" descr="WDM25_075_zoo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78" y="4649893"/>
            <a:ext cx="2340235" cy="22116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057460" y="6588843"/>
            <a:ext cx="2329250" cy="277041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Superclarendon Bold"/>
                <a:cs typeface="Superclarendon Bold"/>
              </a:rPr>
              <a:t>&gt;</a:t>
            </a:r>
            <a:r>
              <a:rPr lang="fr-FR" sz="1200" dirty="0" smtClean="0">
                <a:solidFill>
                  <a:schemeClr val="bg1"/>
                </a:solidFill>
                <a:latin typeface="Superclarendon Bold"/>
                <a:cs typeface="Superclarendon Bold"/>
              </a:rPr>
              <a:t> 10 </a:t>
            </a:r>
            <a:r>
              <a:rPr lang="fr-FR" sz="1200" dirty="0" err="1">
                <a:solidFill>
                  <a:schemeClr val="bg1"/>
                </a:solidFill>
                <a:latin typeface="Superclarendon Bold"/>
                <a:cs typeface="Superclarendon Bold"/>
              </a:rPr>
              <a:t>keV</a:t>
            </a:r>
            <a:endParaRPr lang="fr-FR" sz="12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047757" y="4398000"/>
            <a:ext cx="2329250" cy="277041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bg1"/>
                </a:solidFill>
                <a:latin typeface="Superclarendon Bold"/>
                <a:cs typeface="Superclarendon Bold"/>
              </a:rPr>
              <a:t>1 – 10  </a:t>
            </a:r>
            <a:r>
              <a:rPr lang="fr-FR" sz="1200" dirty="0" err="1">
                <a:solidFill>
                  <a:schemeClr val="bg1"/>
                </a:solidFill>
                <a:latin typeface="Superclarendon Bold"/>
                <a:cs typeface="Superclarendon Bold"/>
              </a:rPr>
              <a:t>keV</a:t>
            </a:r>
            <a:endParaRPr lang="fr-FR" sz="12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047757" y="2166446"/>
            <a:ext cx="2329250" cy="277041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Superclarendon Bold"/>
                <a:cs typeface="Superclarendon Bold"/>
              </a:rPr>
              <a:t>&lt;</a:t>
            </a:r>
            <a:r>
              <a:rPr lang="fr-FR" sz="1200" dirty="0" smtClean="0">
                <a:solidFill>
                  <a:schemeClr val="bg1"/>
                </a:solidFill>
                <a:latin typeface="Superclarendon Bold"/>
                <a:cs typeface="Superclarendon Bold"/>
              </a:rPr>
              <a:t> 1 </a:t>
            </a:r>
            <a:r>
              <a:rPr lang="fr-FR" sz="1200" dirty="0" err="1">
                <a:solidFill>
                  <a:schemeClr val="bg1"/>
                </a:solidFill>
                <a:latin typeface="Superclarendon Bold"/>
                <a:cs typeface="Superclarendon Bold"/>
              </a:rPr>
              <a:t>keV</a:t>
            </a:r>
            <a:endParaRPr lang="fr-FR" sz="12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99971" y="5495330"/>
            <a:ext cx="1968611" cy="954150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ea typeface="Wingdings"/>
                <a:cs typeface="Superclarendon Light"/>
                <a:sym typeface="Wingdings"/>
              </a:rPr>
              <a:t>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  <a:sym typeface="Wingdings"/>
              </a:rPr>
              <a:t> c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œurs </a:t>
            </a:r>
            <a:r>
              <a:rPr lang="fr-FR" sz="1200" dirty="0">
                <a:solidFill>
                  <a:srgbClr val="000000"/>
                </a:solidFill>
                <a:latin typeface="Superclarendon Light"/>
                <a:cs typeface="Superclarendon Light"/>
              </a:rPr>
              <a:t>des 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amas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  piqués 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8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ea typeface="Wingdings"/>
                <a:cs typeface="Superclarendon Light"/>
                <a:sym typeface="Wingdings"/>
              </a:rPr>
              <a:t>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  <a:sym typeface="Wingdings"/>
              </a:rPr>
              <a:t> galaxies satellites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  <a:sym typeface="Wingdings"/>
              </a:rPr>
              <a:t>   surabondantes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749636" y="1036285"/>
            <a:ext cx="1930636" cy="1446592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ea typeface="Wingdings"/>
                <a:cs typeface="Superclarendon Light"/>
                <a:sym typeface="Wingdings"/>
              </a:rPr>
              <a:t> 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fragmentation de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  structures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8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ea typeface="Wingdings"/>
                <a:cs typeface="Superclarendon Light"/>
                <a:sym typeface="Wingdings"/>
              </a:rPr>
              <a:t> 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formation des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  galaxies </a:t>
            </a:r>
            <a:r>
              <a:rPr lang="fr-FR" sz="1200" dirty="0">
                <a:solidFill>
                  <a:srgbClr val="000000"/>
                </a:solidFill>
                <a:latin typeface="Superclarendon Light"/>
                <a:cs typeface="Superclarendon Light"/>
              </a:rPr>
              <a:t>tardive</a:t>
            </a:r>
          </a:p>
          <a:p>
            <a:endParaRPr lang="fr-FR" sz="8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ea typeface="Wingdings"/>
                <a:cs typeface="Superclarendon Light"/>
                <a:sym typeface="Wingdings"/>
              </a:rPr>
              <a:t> </a:t>
            </a:r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galaxies satellites</a:t>
            </a:r>
          </a:p>
          <a:p>
            <a:r>
              <a:rPr lang="fr-FR" sz="12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   sous</a:t>
            </a:r>
            <a:r>
              <a:rPr lang="fr-FR" sz="1200" dirty="0">
                <a:solidFill>
                  <a:srgbClr val="000000"/>
                </a:solidFill>
                <a:latin typeface="Superclarendon Light"/>
                <a:cs typeface="Superclarendon Light"/>
              </a:rPr>
              <a:t>-abondantes</a:t>
            </a:r>
            <a:r>
              <a:rPr lang="fr-FR" sz="1200" dirty="0">
                <a:solidFill>
                  <a:srgbClr val="000000"/>
                </a:solidFill>
                <a:latin typeface="Superclarendon Light"/>
                <a:cs typeface="Superclarendon Light"/>
                <a:sym typeface="Wingdings"/>
              </a:rPr>
              <a:t> </a:t>
            </a:r>
            <a:endParaRPr lang="fr-FR" sz="12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7531072" y="1036285"/>
            <a:ext cx="0" cy="1407202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569013" y="5595232"/>
            <a:ext cx="0" cy="854248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 flipV="1">
            <a:off x="7531072" y="1332797"/>
            <a:ext cx="515402" cy="44046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 flipV="1">
            <a:off x="7569013" y="5848220"/>
            <a:ext cx="477461" cy="40803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 flipV="1">
            <a:off x="8057460" y="1370518"/>
            <a:ext cx="581487" cy="49693"/>
          </a:xfrm>
          <a:prstGeom prst="line">
            <a:avLst/>
          </a:prstGeom>
          <a:ln w="38100" cmpd="sng">
            <a:solidFill>
              <a:schemeClr val="bg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H="1" flipV="1">
            <a:off x="8046474" y="5877968"/>
            <a:ext cx="581487" cy="49693"/>
          </a:xfrm>
          <a:prstGeom prst="line">
            <a:avLst/>
          </a:prstGeom>
          <a:ln w="38100" cmpd="sng">
            <a:solidFill>
              <a:schemeClr val="bg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5799971" y="356032"/>
            <a:ext cx="1769042" cy="584818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AF0400">
                    <a:alpha val="50000"/>
                  </a:srgbClr>
                </a:solidFill>
                <a:latin typeface="Superclarendon Bold"/>
                <a:cs typeface="Superclarendon Bold"/>
              </a:rPr>
              <a:t>matière noire chaude</a:t>
            </a:r>
            <a:endParaRPr lang="fr-FR" sz="1600" dirty="0">
              <a:solidFill>
                <a:srgbClr val="AF0400">
                  <a:alpha val="50000"/>
                </a:srgbClr>
              </a:solidFill>
              <a:latin typeface="Superclarendon Bold"/>
              <a:cs typeface="Superclarendon Bold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799971" y="4773381"/>
            <a:ext cx="1769042" cy="584818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000090">
                    <a:alpha val="50000"/>
                  </a:srgbClr>
                </a:solidFill>
                <a:latin typeface="Superclarendon Bold"/>
                <a:cs typeface="Superclarendon Bold"/>
              </a:rPr>
              <a:t>matière noire froide</a:t>
            </a:r>
            <a:endParaRPr lang="fr-FR" sz="1600" dirty="0">
              <a:solidFill>
                <a:srgbClr val="000090">
                  <a:alpha val="50000"/>
                </a:srgbClr>
              </a:solidFill>
              <a:latin typeface="Superclarendon Bold"/>
              <a:cs typeface="Superclarendon Bold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799971" y="3227291"/>
            <a:ext cx="1769042" cy="584818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730AB6">
                    <a:alpha val="50000"/>
                  </a:srgbClr>
                </a:solidFill>
                <a:latin typeface="Superclarendon Bold"/>
                <a:cs typeface="Superclarendon Bold"/>
              </a:rPr>
              <a:t>matière noire tiède</a:t>
            </a:r>
            <a:endParaRPr lang="fr-FR" sz="1600" dirty="0">
              <a:solidFill>
                <a:srgbClr val="730AB6">
                  <a:alpha val="50000"/>
                </a:srgbClr>
              </a:solidFill>
              <a:latin typeface="Superclarendon Bold"/>
              <a:cs typeface="Superclarendon Bold"/>
            </a:endParaRPr>
          </a:p>
        </p:txBody>
      </p:sp>
      <p:sp>
        <p:nvSpPr>
          <p:cNvPr id="50" name="Arc plein 49"/>
          <p:cNvSpPr/>
          <p:nvPr/>
        </p:nvSpPr>
        <p:spPr>
          <a:xfrm rot="13290777">
            <a:off x="604379" y="2346701"/>
            <a:ext cx="2339845" cy="2335904"/>
          </a:xfrm>
          <a:prstGeom prst="blockArc">
            <a:avLst>
              <a:gd name="adj1" fmla="val 9932674"/>
              <a:gd name="adj2" fmla="val 2530917"/>
              <a:gd name="adj3" fmla="val 49873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Arc plein 50"/>
          <p:cNvSpPr/>
          <p:nvPr/>
        </p:nvSpPr>
        <p:spPr>
          <a:xfrm rot="19053980">
            <a:off x="605759" y="2348127"/>
            <a:ext cx="2339846" cy="2335905"/>
          </a:xfrm>
          <a:prstGeom prst="blockArc">
            <a:avLst>
              <a:gd name="adj1" fmla="val 18383154"/>
              <a:gd name="adj2" fmla="val 2530917"/>
              <a:gd name="adj3" fmla="val 49873"/>
            </a:avLst>
          </a:prstGeom>
          <a:blipFill rotWithShape="0">
            <a:blip r:embed="rId5">
              <a:alphaModFix amt="70000"/>
            </a:blip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Arc plein 51"/>
          <p:cNvSpPr/>
          <p:nvPr/>
        </p:nvSpPr>
        <p:spPr>
          <a:xfrm rot="20684248">
            <a:off x="578466" y="2328640"/>
            <a:ext cx="2339846" cy="2335905"/>
          </a:xfrm>
          <a:prstGeom prst="blockArc">
            <a:avLst>
              <a:gd name="adj1" fmla="val 2378848"/>
              <a:gd name="adj2" fmla="val 2530917"/>
              <a:gd name="adj3" fmla="val 49873"/>
            </a:avLst>
          </a:prstGeom>
          <a:blipFill rotWithShape="1">
            <a:blip r:embed="rId6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Arc plein 52"/>
          <p:cNvSpPr/>
          <p:nvPr/>
        </p:nvSpPr>
        <p:spPr>
          <a:xfrm rot="20512438">
            <a:off x="607887" y="2338792"/>
            <a:ext cx="2339846" cy="2335905"/>
          </a:xfrm>
          <a:prstGeom prst="blockArc">
            <a:avLst>
              <a:gd name="adj1" fmla="val 1093181"/>
              <a:gd name="adj2" fmla="val 2530917"/>
              <a:gd name="adj3" fmla="val 49873"/>
            </a:avLst>
          </a:prstGeom>
          <a:blipFill rotWithShape="1">
            <a:blip r:embed="rId7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2723755" y="1907971"/>
            <a:ext cx="2152101" cy="307777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400" dirty="0">
                <a:latin typeface="Superclarendon Bold"/>
                <a:cs typeface="Superclarendon Bold"/>
              </a:rPr>
              <a:t>Matière </a:t>
            </a:r>
            <a:r>
              <a:rPr lang="fr-FR" sz="1400" dirty="0" smtClean="0">
                <a:latin typeface="Superclarendon Bold"/>
                <a:cs typeface="Superclarendon Bold"/>
              </a:rPr>
              <a:t>Noire</a:t>
            </a:r>
            <a:endParaRPr lang="fr-FR" sz="1400" dirty="0">
              <a:latin typeface="Superclarendon Bold"/>
              <a:cs typeface="Superclarendon Bold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49957" y="4962025"/>
            <a:ext cx="2152101" cy="307777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400" dirty="0">
                <a:latin typeface="Superclarendon Bold"/>
                <a:cs typeface="Superclarendon Bold"/>
              </a:rPr>
              <a:t>Énergie Sombre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253035" y="2908167"/>
            <a:ext cx="2239349" cy="307777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400" dirty="0">
                <a:latin typeface="Superclarendon Bold"/>
                <a:cs typeface="Superclarendon Bold"/>
              </a:rPr>
              <a:t>Matière </a:t>
            </a:r>
            <a:r>
              <a:rPr lang="fr-FR" sz="1400" dirty="0">
                <a:latin typeface="Superclarendon Light Italic"/>
                <a:cs typeface="Superclarendon Light Italic"/>
              </a:rPr>
              <a:t>Baryonique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3071170" y="4165335"/>
            <a:ext cx="2152101" cy="307777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400" dirty="0">
                <a:latin typeface="Superclarendon Bold"/>
                <a:cs typeface="Superclarendon Bold"/>
              </a:rPr>
              <a:t>Rayonnement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3262058" y="4413459"/>
            <a:ext cx="2152101" cy="246221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000" dirty="0">
                <a:latin typeface="Superclarendon Bold"/>
                <a:cs typeface="Superclarendon Bold"/>
              </a:rPr>
              <a:t>photons, neutrinos</a:t>
            </a:r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215" y="3215944"/>
            <a:ext cx="1063066" cy="232325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6129" y="2250552"/>
            <a:ext cx="1253151" cy="232325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2708" y="4591031"/>
            <a:ext cx="1147547" cy="274566"/>
          </a:xfrm>
          <a:prstGeom prst="rect">
            <a:avLst/>
          </a:prstGeom>
        </p:spPr>
      </p:pic>
      <p:cxnSp>
        <p:nvCxnSpPr>
          <p:cNvPr id="63" name="Connecteur droit 62"/>
          <p:cNvCxnSpPr/>
          <p:nvPr/>
        </p:nvCxnSpPr>
        <p:spPr>
          <a:xfrm flipV="1">
            <a:off x="800921" y="3694831"/>
            <a:ext cx="0" cy="1285879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 flipH="1">
            <a:off x="2437664" y="2061860"/>
            <a:ext cx="299269" cy="0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flipH="1">
            <a:off x="2996129" y="3215944"/>
            <a:ext cx="256907" cy="0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 flipH="1">
            <a:off x="2437664" y="4329714"/>
            <a:ext cx="613288" cy="0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V="1">
            <a:off x="2437664" y="3855362"/>
            <a:ext cx="0" cy="474352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2138395" y="2061860"/>
            <a:ext cx="299270" cy="846307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>
            <a:off x="2593182" y="3215944"/>
            <a:ext cx="402947" cy="478887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H="1">
            <a:off x="4490281" y="1120864"/>
            <a:ext cx="1259357" cy="940996"/>
          </a:xfrm>
          <a:prstGeom prst="line">
            <a:avLst/>
          </a:prstGeom>
          <a:ln w="38100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122893" y="149664"/>
            <a:ext cx="2966021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Matière 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Noire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76" name="Rectangle à coins arrondis 75"/>
          <p:cNvSpPr/>
          <p:nvPr/>
        </p:nvSpPr>
        <p:spPr>
          <a:xfrm rot="5400000">
            <a:off x="3970763" y="1996110"/>
            <a:ext cx="6633741" cy="3075994"/>
          </a:xfrm>
          <a:prstGeom prst="roundRect">
            <a:avLst>
              <a:gd name="adj" fmla="val 13842"/>
            </a:avLst>
          </a:prstGeom>
          <a:noFill/>
          <a:ln w="38100" cmpd="sng">
            <a:gradFill flip="none" rotWithShape="1">
              <a:gsLst>
                <a:gs pos="0">
                  <a:schemeClr val="tx1">
                    <a:alpha val="70000"/>
                  </a:schemeClr>
                </a:gs>
                <a:gs pos="74000">
                  <a:schemeClr val="tx1">
                    <a:alpha val="0"/>
                  </a:schemeClr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417" y="5269802"/>
            <a:ext cx="1234823" cy="2562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Lehmann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(LAL)		28 Sept. 2017	            1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316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hi2_ML_bo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6" y="1766175"/>
            <a:ext cx="5967172" cy="5012717"/>
          </a:xfrm>
          <a:prstGeom prst="rect">
            <a:avLst/>
          </a:prstGeom>
        </p:spPr>
      </p:pic>
      <p:pic>
        <p:nvPicPr>
          <p:cNvPr id="2" name="Image 1" descr="Chi2_ML_bossxqh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79" y="1658918"/>
            <a:ext cx="6094851" cy="511997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Résultats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29/30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4138" y="1658918"/>
            <a:ext cx="4710505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Données basse résolution  (  k &lt; 0.02 s/km  ) 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815998" y="1658918"/>
            <a:ext cx="4710505" cy="320623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Données haute résolution  (  k &lt; 0.07 s/km  ) </a:t>
            </a:r>
            <a:endParaRPr lang="fr-FR" sz="1400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5" name="Image 14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6" name="Image 15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18" name="Image 17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62715" y="533394"/>
            <a:ext cx="3908921" cy="30784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>
                <a:latin typeface="Superclarendon Black"/>
                <a:cs typeface="Superclarendon Black"/>
              </a:rPr>
              <a:t>Baur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al. </a:t>
            </a:r>
            <a:r>
              <a:rPr lang="nb-NO" sz="1400" dirty="0">
                <a:latin typeface="Superclarendon Light"/>
                <a:cs typeface="Superclarendon Light"/>
              </a:rPr>
              <a:t>2017, </a:t>
            </a:r>
            <a:r>
              <a:rPr lang="nb-NO" sz="1400" u="sng" dirty="0">
                <a:latin typeface="Superclarendon Light"/>
                <a:cs typeface="Superclarendon Light"/>
              </a:rPr>
              <a:t>arXiv:1706.03118</a:t>
            </a:r>
          </a:p>
        </p:txBody>
      </p:sp>
    </p:spTree>
    <p:extLst>
      <p:ext uri="{BB962C8B-B14F-4D97-AF65-F5344CB8AC3E}">
        <p14:creationId xmlns:p14="http://schemas.microsoft.com/office/powerpoint/2010/main" val="64905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S_3sig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" y="872633"/>
            <a:ext cx="6508327" cy="61507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70894" y="1123821"/>
            <a:ext cx="3908921" cy="307849"/>
          </a:xfrm>
          <a:prstGeom prst="rect">
            <a:avLst/>
          </a:prstGeom>
          <a:noFill/>
        </p:spPr>
        <p:txBody>
          <a:bodyPr wrap="square" lIns="91485" tIns="45741" rIns="91485" bIns="45741" rtlCol="0">
            <a:spAutoFit/>
          </a:bodyPr>
          <a:lstStyle/>
          <a:p>
            <a:r>
              <a:rPr lang="nb-NO" sz="1400" dirty="0" err="1">
                <a:latin typeface="Superclarendon Black"/>
                <a:cs typeface="Superclarendon Black"/>
              </a:rPr>
              <a:t>Baur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al. </a:t>
            </a:r>
            <a:r>
              <a:rPr lang="nb-NO" sz="1400" dirty="0">
                <a:latin typeface="Superclarendon Light"/>
                <a:cs typeface="Superclarendon Light"/>
              </a:rPr>
              <a:t>2017, </a:t>
            </a:r>
            <a:r>
              <a:rPr lang="nb-NO" sz="1400" u="sng" dirty="0">
                <a:latin typeface="Superclarendon Light"/>
                <a:cs typeface="Superclarendon Light"/>
              </a:rPr>
              <a:t>arXiv:1706.03118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Résultats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30/30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211845" y="205030"/>
            <a:ext cx="3036879" cy="382178"/>
          </a:xfrm>
          <a:prstGeom prst="rect">
            <a:avLst/>
          </a:prstGeom>
          <a:noFill/>
        </p:spPr>
        <p:txBody>
          <a:bodyPr wrap="square" lIns="104157" tIns="52081" rIns="104157" bIns="52081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Contours à 3</a:t>
            </a:r>
            <a:r>
              <a:rPr lang="fr-FR" sz="18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endParaRPr lang="fr-FR" sz="1800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11" name="Triangle isocèle 10"/>
          <p:cNvSpPr/>
          <p:nvPr/>
        </p:nvSpPr>
        <p:spPr>
          <a:xfrm rot="16200000">
            <a:off x="4654156" y="2597925"/>
            <a:ext cx="2454107" cy="1912982"/>
          </a:xfrm>
          <a:prstGeom prst="triangle">
            <a:avLst>
              <a:gd name="adj" fmla="val 40854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pic>
        <p:nvPicPr>
          <p:cNvPr id="12" name="Image 11" descr="XMM_3.5k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99" y="2327363"/>
            <a:ext cx="3546918" cy="2454106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3" name="ZoneTexte 12"/>
          <p:cNvSpPr txBox="1"/>
          <p:nvPr/>
        </p:nvSpPr>
        <p:spPr>
          <a:xfrm>
            <a:off x="6772036" y="1740305"/>
            <a:ext cx="3174053" cy="320653"/>
          </a:xfrm>
          <a:prstGeom prst="rect">
            <a:avLst/>
          </a:prstGeom>
          <a:noFill/>
        </p:spPr>
        <p:txBody>
          <a:bodyPr wrap="square" lIns="104190" tIns="52096" rIns="104190" bIns="52096" rtlCol="0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Bulbul </a:t>
            </a:r>
            <a:r>
              <a:rPr lang="fr-FR" sz="1400" dirty="0">
                <a:solidFill>
                  <a:srgbClr val="000000"/>
                </a:solidFill>
                <a:latin typeface="Superclarendon Light Italic"/>
                <a:cs typeface="Superclarendon Light Italic"/>
              </a:rPr>
              <a:t>et al. </a:t>
            </a:r>
            <a:r>
              <a:rPr lang="fr-FR" sz="1400" dirty="0">
                <a:solidFill>
                  <a:srgbClr val="000000"/>
                </a:solidFill>
                <a:latin typeface="Superclarendon Light"/>
                <a:cs typeface="Superclarendon Light"/>
              </a:rPr>
              <a:t>2014, </a:t>
            </a:r>
            <a:r>
              <a:rPr lang="fr-FR" sz="1400" u="sng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ApJ</a:t>
            </a:r>
            <a:r>
              <a:rPr lang="fr-FR" sz="1400" u="sng" dirty="0">
                <a:solidFill>
                  <a:srgbClr val="000000"/>
                </a:solidFill>
                <a:latin typeface="Superclarendon Light"/>
                <a:cs typeface="Superclarendon Light"/>
              </a:rPr>
              <a:t> 789 13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781304" y="1993597"/>
            <a:ext cx="3908921" cy="307849"/>
          </a:xfrm>
          <a:prstGeom prst="rect">
            <a:avLst/>
          </a:prstGeom>
          <a:noFill/>
        </p:spPr>
        <p:txBody>
          <a:bodyPr wrap="square" lIns="91512" tIns="45756" rIns="91512" bIns="45756" rtlCol="0">
            <a:spAutoFit/>
          </a:bodyPr>
          <a:lstStyle/>
          <a:p>
            <a:r>
              <a:rPr lang="nb-NO" sz="1400" dirty="0" err="1">
                <a:latin typeface="Superclarendon Light"/>
                <a:cs typeface="Superclarendon Light"/>
              </a:rPr>
              <a:t>Boyarsky</a:t>
            </a:r>
            <a:r>
              <a:rPr lang="nb-NO" sz="1400" dirty="0">
                <a:latin typeface="Superclarendon Light"/>
                <a:cs typeface="Superclarendon Light"/>
              </a:rPr>
              <a:t> </a:t>
            </a:r>
            <a:r>
              <a:rPr lang="nb-NO" sz="1400" dirty="0">
                <a:latin typeface="Superclarendon Light Italic"/>
                <a:cs typeface="Superclarendon Light Italic"/>
              </a:rPr>
              <a:t>et al. </a:t>
            </a:r>
            <a:r>
              <a:rPr lang="nb-NO" sz="1400" dirty="0">
                <a:latin typeface="Superclarendon Light"/>
                <a:cs typeface="Superclarendon Light"/>
              </a:rPr>
              <a:t>2014, </a:t>
            </a:r>
            <a:r>
              <a:rPr lang="nb-NO" sz="1400" u="sng" dirty="0">
                <a:latin typeface="Superclarendon Light"/>
                <a:cs typeface="Superclarendon Light"/>
              </a:rPr>
              <a:t>PRL 113, 251301 </a:t>
            </a:r>
          </a:p>
        </p:txBody>
      </p:sp>
      <p:pic>
        <p:nvPicPr>
          <p:cNvPr id="15" name="Image 14" descr="C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11" y="91133"/>
            <a:ext cx="869928" cy="868585"/>
          </a:xfrm>
          <a:prstGeom prst="rect">
            <a:avLst/>
          </a:prstGeom>
        </p:spPr>
      </p:pic>
      <p:pic>
        <p:nvPicPr>
          <p:cNvPr id="16" name="Image 15" descr="CHDM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763" y="91133"/>
            <a:ext cx="869927" cy="86858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406331" y="0"/>
            <a:ext cx="3283898" cy="100818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5" rIns="91413" bIns="45705" spcCol="0" rtlCol="0" anchor="ctr"/>
          <a:lstStyle/>
          <a:p>
            <a:pPr algn="ctr"/>
            <a:endParaRPr lang="fr-FR"/>
          </a:p>
        </p:txBody>
      </p:sp>
      <p:pic>
        <p:nvPicPr>
          <p:cNvPr id="23" name="Image 22" descr="WDM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13" y="91133"/>
            <a:ext cx="869927" cy="8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122878" y="149653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Conclusion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459332" y="1187356"/>
            <a:ext cx="5538966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Simulations numériques modulables 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72277" y="1610992"/>
            <a:ext cx="5538966" cy="78232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matière noire pure, mixte, « </a:t>
            </a:r>
            <a:r>
              <a:rPr lang="fr-FR" sz="1800" dirty="0" err="1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fuzzy</a:t>
            </a:r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 » </a:t>
            </a:r>
            <a:r>
              <a:rPr lang="fr-FR" sz="1800" dirty="0" err="1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etc</a:t>
            </a:r>
            <a:endParaRPr lang="fr-FR" sz="1800" dirty="0" smtClean="0">
              <a:solidFill>
                <a:srgbClr val="000000"/>
              </a:solidFill>
              <a:latin typeface="Superclarendon Light"/>
              <a:ea typeface="Lucida Grande"/>
              <a:cs typeface="Superclarendon Light"/>
            </a:endParaRPr>
          </a:p>
          <a:p>
            <a:endParaRPr lang="fr-FR" sz="800" dirty="0" smtClean="0">
              <a:solidFill>
                <a:srgbClr val="000000"/>
              </a:solidFill>
              <a:latin typeface="Superclarendon Light"/>
              <a:ea typeface="Lucida Grande"/>
              <a:cs typeface="Superclarendon Light"/>
            </a:endParaRPr>
          </a:p>
          <a:p>
            <a:r>
              <a:rPr lang="fr-FR" sz="1800" dirty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mécanisme de </a:t>
            </a:r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production</a:t>
            </a:r>
            <a:endParaRPr lang="fr-FR" sz="1800" dirty="0">
              <a:solidFill>
                <a:srgbClr val="000000"/>
              </a:solidFill>
              <a:latin typeface="Superclarendon Light"/>
              <a:ea typeface="Lucida Grande"/>
              <a:cs typeface="Superclarendon Light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144728" y="5750365"/>
            <a:ext cx="3320517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Modélisation de l’IGM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156304" y="6161013"/>
            <a:ext cx="3320517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Redshift de ré-ionisation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156304" y="6504518"/>
            <a:ext cx="3320517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Effets baryoniques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156304" y="6886728"/>
            <a:ext cx="3320517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IGM tiède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32" name="Image 31" descr="CWD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15" y="616383"/>
            <a:ext cx="869928" cy="868585"/>
          </a:xfrm>
          <a:prstGeom prst="rect">
            <a:avLst/>
          </a:prstGeom>
        </p:spPr>
      </p:pic>
      <p:pic>
        <p:nvPicPr>
          <p:cNvPr id="33" name="Image 32" descr="CHD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65" y="608838"/>
            <a:ext cx="869927" cy="868585"/>
          </a:xfrm>
          <a:prstGeom prst="rect">
            <a:avLst/>
          </a:prstGeom>
        </p:spPr>
      </p:pic>
      <p:pic>
        <p:nvPicPr>
          <p:cNvPr id="35" name="Image 34" descr="WDM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98" y="616383"/>
            <a:ext cx="869927" cy="86858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78297" y="119090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671952" y="113869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fr-FR" sz="24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3308226" y="1737318"/>
            <a:ext cx="188602" cy="188602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3308226" y="2129266"/>
            <a:ext cx="188602" cy="188602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4967702" y="6290768"/>
            <a:ext cx="188602" cy="188602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4967702" y="6622683"/>
            <a:ext cx="188602" cy="188602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967702" y="6992319"/>
            <a:ext cx="188602" cy="188602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550" y="4446323"/>
            <a:ext cx="2085362" cy="336349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825" y="3164435"/>
            <a:ext cx="2613910" cy="490108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1397652" y="3220288"/>
            <a:ext cx="6406958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Limites sur la masse des neutrinos </a:t>
            </a:r>
            <a:r>
              <a:rPr lang="fr-FR" sz="1800" i="1" dirty="0" err="1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leptoniques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1397652" y="4522198"/>
            <a:ext cx="6406958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Limites sur la masse des neutrinos </a:t>
            </a:r>
            <a:r>
              <a:rPr lang="fr-FR" sz="1800" i="1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stériles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614088" y="4871724"/>
            <a:ext cx="2584129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M7L8 exclu à 3.1 </a:t>
            </a:r>
            <a:r>
              <a:rPr lang="fr-FR" sz="1800" dirty="0" smtClean="0">
                <a:solidFill>
                  <a:srgbClr val="000000"/>
                </a:solidFill>
                <a:latin typeface="Symbol" charset="2"/>
                <a:ea typeface="Lucida Grande"/>
                <a:cs typeface="Symbol" charset="2"/>
              </a:rPr>
              <a:t>s</a:t>
            </a:r>
            <a:endParaRPr lang="fr-FR" sz="1800" i="1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414865" y="3844574"/>
            <a:ext cx="1122788" cy="382210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95% C.L</a:t>
            </a:r>
            <a:r>
              <a:rPr lang="fr-FR" sz="1800" dirty="0" smtClean="0">
                <a:solidFill>
                  <a:srgbClr val="000000"/>
                </a:solidFill>
                <a:latin typeface="Superclarendon Light"/>
                <a:ea typeface="Lucida Grande"/>
                <a:cs typeface="Superclarendon Light"/>
              </a:rPr>
              <a:t>.</a:t>
            </a:r>
            <a:endParaRPr lang="fr-FR" sz="1800" i="1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6459" y="321578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670114" y="316357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fr-FR" sz="24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8297" y="4524840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>
            <a:off x="671952" y="4472633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fr-FR" sz="2400" dirty="0">
              <a:solidFill>
                <a:schemeClr val="bg1"/>
              </a:solidFill>
              <a:latin typeface="Superclarendon Bold"/>
              <a:cs typeface="Superclarendon Bold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576363" y="2938710"/>
            <a:ext cx="2997197" cy="886501"/>
          </a:xfrm>
          <a:prstGeom prst="roundRect">
            <a:avLst>
              <a:gd name="adj" fmla="val 25638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7334963" y="4285754"/>
            <a:ext cx="2997197" cy="1004210"/>
          </a:xfrm>
          <a:prstGeom prst="roundRect">
            <a:avLst>
              <a:gd name="adj" fmla="val 25638"/>
            </a:avLst>
          </a:prstGeom>
          <a:noFill/>
          <a:ln w="2540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122878" y="5673390"/>
            <a:ext cx="3827749" cy="459185"/>
          </a:xfrm>
          <a:prstGeom prst="rect">
            <a:avLst/>
          </a:prstGeom>
          <a:noFill/>
        </p:spPr>
        <p:txBody>
          <a:bodyPr wrap="square" lIns="104191" tIns="52097" rIns="104191" bIns="52097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ea typeface="Lucida Grande"/>
                <a:cs typeface="Superclarendon Bold"/>
              </a:rPr>
              <a:t>Perspectives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</p:spTree>
    <p:extLst>
      <p:ext uri="{BB962C8B-B14F-4D97-AF65-F5344CB8AC3E}">
        <p14:creationId xmlns:p14="http://schemas.microsoft.com/office/powerpoint/2010/main" val="4095450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HENII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76" y="665585"/>
            <a:ext cx="4710273" cy="1030032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819178" y="2209490"/>
            <a:ext cx="9184991" cy="13934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2372371"/>
            <a:ext cx="10690225" cy="1028543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  <a:latin typeface="Superclarendon Light"/>
                <a:cs typeface="Superclarendon Light"/>
              </a:rPr>
              <a:t>Détermination de la masse des neutrinos</a:t>
            </a:r>
          </a:p>
          <a:p>
            <a:pPr algn="ctr"/>
            <a:r>
              <a:rPr lang="fr-FR" sz="3000" dirty="0">
                <a:solidFill>
                  <a:schemeClr val="bg1"/>
                </a:solidFill>
                <a:latin typeface="Superclarendon Light"/>
                <a:cs typeface="Superclarendon Light"/>
              </a:rPr>
              <a:t>cosmologiques avec les forêts </a:t>
            </a:r>
            <a:r>
              <a:rPr lang="fr-FR" sz="3000" dirty="0" err="1">
                <a:solidFill>
                  <a:schemeClr val="bg1"/>
                </a:solidFill>
                <a:latin typeface="Superclarendon Light"/>
                <a:cs typeface="Superclarendon Light"/>
              </a:rPr>
              <a:t>Ly</a:t>
            </a:r>
            <a:r>
              <a:rPr lang="fr-FR" sz="3000" dirty="0" err="1">
                <a:solidFill>
                  <a:schemeClr val="bg1"/>
                </a:solidFill>
                <a:latin typeface="Symbol" charset="2"/>
                <a:cs typeface="Symbol" charset="2"/>
              </a:rPr>
              <a:t>a</a:t>
            </a:r>
            <a:endParaRPr lang="fr-FR" sz="3000" dirty="0">
              <a:solidFill>
                <a:schemeClr val="bg1"/>
              </a:solidFill>
              <a:latin typeface="Symbol" charset="2"/>
              <a:cs typeface="Symbol" charset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" y="4292081"/>
            <a:ext cx="10690225" cy="178259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sz="2600" b="1" dirty="0">
                <a:latin typeface="Superclarendon Light"/>
                <a:cs typeface="Superclarendon Light"/>
              </a:rPr>
              <a:t>Julien Baur</a:t>
            </a:r>
          </a:p>
          <a:p>
            <a:pPr algn="ctr"/>
            <a:endParaRPr lang="fr-FR" sz="1500" dirty="0">
              <a:latin typeface="Superclarendon Light"/>
              <a:cs typeface="Superclarendon Light"/>
            </a:endParaRPr>
          </a:p>
          <a:p>
            <a:pPr algn="ctr"/>
            <a:r>
              <a:rPr lang="fr-FR" sz="1500" dirty="0">
                <a:latin typeface="Superclarendon Light"/>
                <a:cs typeface="Superclarendon Light"/>
              </a:rPr>
              <a:t>sous la direction de</a:t>
            </a:r>
          </a:p>
          <a:p>
            <a:pPr algn="ctr"/>
            <a:r>
              <a:rPr lang="fr-FR" sz="2300" b="1" dirty="0">
                <a:latin typeface="Superclarendon Light"/>
                <a:cs typeface="Superclarendon Light"/>
              </a:rPr>
              <a:t>Nathalie Palanque-</a:t>
            </a:r>
            <a:r>
              <a:rPr lang="fr-FR" sz="2300" b="1" dirty="0" err="1">
                <a:latin typeface="Superclarendon Light"/>
                <a:cs typeface="Superclarendon Light"/>
              </a:rPr>
              <a:t>Delabrouille</a:t>
            </a:r>
            <a:endParaRPr lang="fr-FR" sz="2300" b="1" dirty="0">
              <a:latin typeface="Superclarendon Light"/>
              <a:cs typeface="Superclarendon Light"/>
            </a:endParaRPr>
          </a:p>
          <a:p>
            <a:pPr algn="ctr"/>
            <a:endParaRPr lang="fr-FR" sz="900" dirty="0">
              <a:latin typeface="Superclarendon Light"/>
              <a:cs typeface="Superclarendon Light"/>
            </a:endParaRPr>
          </a:p>
          <a:p>
            <a:pPr algn="ctr"/>
            <a:r>
              <a:rPr lang="fr-FR" dirty="0" err="1" smtClean="0">
                <a:latin typeface="Superclarendon Light"/>
                <a:cs typeface="Superclarendon Light"/>
              </a:rPr>
              <a:t>Irfu</a:t>
            </a:r>
            <a:r>
              <a:rPr lang="fr-FR" dirty="0" smtClean="0">
                <a:latin typeface="Superclarendon Light"/>
                <a:cs typeface="Superclarendon Light"/>
              </a:rPr>
              <a:t> / </a:t>
            </a:r>
            <a:r>
              <a:rPr lang="fr-FR" dirty="0" err="1" smtClean="0">
                <a:latin typeface="Superclarendon Light"/>
                <a:cs typeface="Superclarendon Light"/>
              </a:rPr>
              <a:t>DPhP</a:t>
            </a:r>
            <a:r>
              <a:rPr lang="fr-FR" dirty="0" smtClean="0">
                <a:latin typeface="Superclarendon Light"/>
                <a:cs typeface="Superclarendon Light"/>
              </a:rPr>
              <a:t> – CEA</a:t>
            </a:r>
            <a:endParaRPr lang="fr-FR" dirty="0">
              <a:latin typeface="Superclarendon Light"/>
              <a:cs typeface="Superclarendon Ligh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" y="94934"/>
            <a:ext cx="10690225" cy="674600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pPr algn="ctr"/>
            <a:r>
              <a:rPr lang="fr-FR" dirty="0" smtClean="0">
                <a:latin typeface="Superclarendon Light"/>
                <a:cs typeface="Superclarendon Light"/>
              </a:rPr>
              <a:t>Soutenance de Doctorat</a:t>
            </a:r>
          </a:p>
          <a:p>
            <a:pPr algn="ctr"/>
            <a:endParaRPr lang="fr-FR" sz="500" dirty="0">
              <a:latin typeface="Superclarendon Light"/>
              <a:cs typeface="Superclarendon Light"/>
            </a:endParaRPr>
          </a:p>
          <a:p>
            <a:pPr algn="ctr"/>
            <a:r>
              <a:rPr lang="fr-FR" sz="1100" dirty="0">
                <a:latin typeface="Superclarendon Light"/>
                <a:cs typeface="Superclarendon Light"/>
              </a:rPr>
              <a:t>Laboratoire de l’Accélérateur Linéaire, Orsay</a:t>
            </a:r>
          </a:p>
        </p:txBody>
      </p:sp>
      <p:pic>
        <p:nvPicPr>
          <p:cNvPr id="8" name="Image 7" descr="Irf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21" y="6248703"/>
            <a:ext cx="1049794" cy="9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 descr="oscillate_graph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9375"/>
            <a:ext cx="10592452" cy="40411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65982" y="5319474"/>
            <a:ext cx="8328743" cy="439312"/>
          </a:xfrm>
          <a:prstGeom prst="rect">
            <a:avLst/>
          </a:prstGeom>
          <a:gradFill flip="none" rotWithShape="1">
            <a:gsLst>
              <a:gs pos="0">
                <a:srgbClr val="660066">
                  <a:alpha val="50000"/>
                </a:srgbClr>
              </a:gs>
              <a:gs pos="100000">
                <a:srgbClr val="DDB115">
                  <a:alpha val="50000"/>
                </a:srgbClr>
              </a:gs>
              <a:gs pos="33000">
                <a:srgbClr val="DDB115">
                  <a:alpha val="50000"/>
                </a:srgbClr>
              </a:gs>
              <a:gs pos="66000">
                <a:srgbClr val="660066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4784093" y="2250305"/>
            <a:ext cx="464853" cy="439312"/>
          </a:xfrm>
          <a:prstGeom prst="ellipse">
            <a:avLst/>
          </a:prstGeom>
          <a:solidFill>
            <a:srgbClr val="AF0400"/>
          </a:solidFill>
          <a:ln>
            <a:solidFill>
              <a:srgbClr val="AF0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4784093" y="1550064"/>
            <a:ext cx="464853" cy="439312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3831247" y="5319474"/>
            <a:ext cx="464853" cy="439312"/>
          </a:xfrm>
          <a:prstGeom prst="ellipse">
            <a:avLst/>
          </a:prstGeom>
          <a:solidFill>
            <a:srgbClr val="DDB115"/>
          </a:solidFill>
          <a:ln>
            <a:solidFill>
              <a:srgbClr val="DDB1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090027" y="5319474"/>
            <a:ext cx="464853" cy="439312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82" y="1550065"/>
            <a:ext cx="4534290" cy="40475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82" y="2223013"/>
            <a:ext cx="4534290" cy="404758"/>
          </a:xfrm>
          <a:prstGeom prst="rect">
            <a:avLst/>
          </a:prstGeom>
        </p:spPr>
      </p:pic>
      <p:sp>
        <p:nvSpPr>
          <p:cNvPr id="23" name="Ellipse 22"/>
          <p:cNvSpPr/>
          <p:nvPr/>
        </p:nvSpPr>
        <p:spPr>
          <a:xfrm>
            <a:off x="6569385" y="5319474"/>
            <a:ext cx="464853" cy="439312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9282754" y="5319474"/>
            <a:ext cx="464853" cy="439312"/>
          </a:xfrm>
          <a:prstGeom prst="ellipse">
            <a:avLst/>
          </a:prstGeom>
          <a:solidFill>
            <a:srgbClr val="DDB115"/>
          </a:solidFill>
          <a:ln>
            <a:solidFill>
              <a:srgbClr val="DDB1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1322452" y="2149542"/>
            <a:ext cx="0" cy="3169931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4059251" y="4016420"/>
            <a:ext cx="0" cy="1303054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6809306" y="4016420"/>
            <a:ext cx="0" cy="1303054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9513761" y="4016420"/>
            <a:ext cx="0" cy="1303054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2410245" y="1609737"/>
            <a:ext cx="2176725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neutrino type 1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2410951" y="2303175"/>
            <a:ext cx="2176018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neutrino type 2</a:t>
            </a:r>
          </a:p>
        </p:txBody>
      </p:sp>
      <p:cxnSp>
        <p:nvCxnSpPr>
          <p:cNvPr id="66" name="Connecteur droit 65"/>
          <p:cNvCxnSpPr/>
          <p:nvPr/>
        </p:nvCxnSpPr>
        <p:spPr>
          <a:xfrm>
            <a:off x="1811365" y="1818859"/>
            <a:ext cx="0" cy="1072933"/>
          </a:xfrm>
          <a:prstGeom prst="line">
            <a:avLst/>
          </a:prstGeom>
          <a:ln w="19050">
            <a:solidFill>
              <a:srgbClr val="00009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H="1">
            <a:off x="1819783" y="1818859"/>
            <a:ext cx="549688" cy="0"/>
          </a:xfrm>
          <a:prstGeom prst="line">
            <a:avLst/>
          </a:prstGeom>
          <a:ln w="19050">
            <a:solidFill>
              <a:srgbClr val="00009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H="1" flipV="1">
            <a:off x="1811367" y="2891792"/>
            <a:ext cx="283262" cy="463586"/>
          </a:xfrm>
          <a:prstGeom prst="line">
            <a:avLst/>
          </a:prstGeom>
          <a:ln w="19050">
            <a:solidFill>
              <a:srgbClr val="00009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2612621" y="2643190"/>
            <a:ext cx="0" cy="862541"/>
          </a:xfrm>
          <a:prstGeom prst="line">
            <a:avLst/>
          </a:prstGeom>
          <a:ln w="19050">
            <a:solidFill>
              <a:srgbClr val="AF0400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4737" y="5761268"/>
            <a:ext cx="1745947" cy="598797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pPr algn="ctr"/>
            <a:r>
              <a:rPr lang="fr-FR" sz="1600" dirty="0">
                <a:latin typeface="Superclarendon Bold"/>
                <a:cs typeface="Superclarendon Bold"/>
              </a:rPr>
              <a:t>neutrino</a:t>
            </a:r>
          </a:p>
          <a:p>
            <a:pPr algn="ctr"/>
            <a:r>
              <a:rPr lang="fr-FR" sz="1600" dirty="0">
                <a:latin typeface="Superclarendon Bold"/>
                <a:cs typeface="Superclarendon Bold"/>
              </a:rPr>
              <a:t>saveur </a:t>
            </a:r>
            <a:r>
              <a:rPr lang="fr-FR" sz="1600" i="1" dirty="0">
                <a:latin typeface="Superclarendon Bold"/>
                <a:cs typeface="Superclarendon Bold"/>
              </a:rPr>
              <a:t>e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081497" y="5741489"/>
            <a:ext cx="1955507" cy="598797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pPr algn="ctr"/>
            <a:r>
              <a:rPr lang="fr-FR" sz="1600" dirty="0">
                <a:latin typeface="Superclarendon Bold"/>
                <a:cs typeface="Superclarendon Bold"/>
              </a:rPr>
              <a:t>neutrino</a:t>
            </a:r>
          </a:p>
          <a:p>
            <a:pPr algn="ctr"/>
            <a:r>
              <a:rPr lang="fr-FR" sz="1600" dirty="0">
                <a:latin typeface="Superclarendon Bold"/>
                <a:cs typeface="Superclarendon Bold"/>
              </a:rPr>
              <a:t>saveur </a:t>
            </a:r>
            <a:r>
              <a:rPr lang="fr-FR" sz="1600" b="1" i="1" dirty="0">
                <a:latin typeface="Symbol" charset="2"/>
                <a:cs typeface="Symbol" charset="2"/>
              </a:rPr>
              <a:t>m</a:t>
            </a:r>
            <a:r>
              <a:rPr lang="fr-FR" sz="1600" dirty="0">
                <a:latin typeface="Superclarendon Bold"/>
                <a:cs typeface="Superclarendon Bold"/>
              </a:rPr>
              <a:t> ou </a:t>
            </a:r>
            <a:r>
              <a:rPr lang="fr-FR" sz="1600" b="1" i="1" dirty="0" err="1">
                <a:latin typeface="Symbol" charset="2"/>
                <a:cs typeface="Symbol" charset="2"/>
              </a:rPr>
              <a:t>t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" y="4"/>
            <a:ext cx="4690728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Oscillations de Saveurs</a:t>
            </a:r>
            <a:endParaRPr lang="fr-FR" sz="2300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           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30" name="Triangle rectangle 29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54207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mestake_m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1" y="4051283"/>
            <a:ext cx="3445145" cy="25825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85" y="3690589"/>
            <a:ext cx="3937441" cy="3366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9549" y="3475293"/>
            <a:ext cx="3577787" cy="597783"/>
          </a:xfrm>
          <a:prstGeom prst="rect">
            <a:avLst/>
          </a:prstGeom>
          <a:noFill/>
        </p:spPr>
        <p:txBody>
          <a:bodyPr wrap="square" lIns="104324" tIns="52161" rIns="104324" bIns="52161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Mine d’or de </a:t>
            </a:r>
            <a:r>
              <a:rPr lang="fr-FR" sz="1800" dirty="0" err="1">
                <a:latin typeface="Superclarendon Light"/>
                <a:cs typeface="Superclarendon Light"/>
              </a:rPr>
              <a:t>Homestake</a:t>
            </a:r>
            <a:endParaRPr lang="fr-FR" sz="1800" dirty="0">
              <a:latin typeface="Superclarendon Light"/>
              <a:cs typeface="Superclarendon Light"/>
            </a:endParaRPr>
          </a:p>
          <a:p>
            <a:r>
              <a:rPr lang="fr-FR" sz="1400" dirty="0">
                <a:latin typeface="Superclarendon Bold"/>
                <a:cs typeface="Superclarendon Bold"/>
              </a:rPr>
              <a:t>Lead, South Dakota</a:t>
            </a:r>
          </a:p>
        </p:txBody>
      </p:sp>
      <p:pic>
        <p:nvPicPr>
          <p:cNvPr id="7" name="Image 6" descr="raydavi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93" y="4221450"/>
            <a:ext cx="1786713" cy="21299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732484" y="6402596"/>
            <a:ext cx="1785522" cy="428506"/>
          </a:xfrm>
          <a:prstGeom prst="rect">
            <a:avLst/>
          </a:prstGeom>
          <a:noFill/>
        </p:spPr>
        <p:txBody>
          <a:bodyPr wrap="square" lIns="104324" tIns="52161" rIns="104324" bIns="52161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Ray Davis, Jr</a:t>
            </a:r>
            <a:r>
              <a:rPr lang="fr-FR" dirty="0" smtClean="0">
                <a:latin typeface="Superclarendon Light"/>
                <a:cs typeface="Superclarendon Light"/>
              </a:rPr>
              <a:t>.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pic>
        <p:nvPicPr>
          <p:cNvPr id="9" name="Image 8" descr="John_Bahc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88" y="4221450"/>
            <a:ext cx="1771181" cy="212999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752988" y="6504611"/>
            <a:ext cx="1771181" cy="320784"/>
          </a:xfrm>
          <a:prstGeom prst="rect">
            <a:avLst/>
          </a:prstGeom>
          <a:noFill/>
        </p:spPr>
        <p:txBody>
          <a:bodyPr wrap="square" lIns="104324" tIns="52161" rIns="104324" bIns="52161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John </a:t>
            </a:r>
            <a:r>
              <a:rPr lang="fr-FR" sz="1400" dirty="0" err="1">
                <a:latin typeface="Superclarendon Light"/>
                <a:cs typeface="Superclarendon Light"/>
              </a:rPr>
              <a:t>Bahcall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" y="4"/>
            <a:ext cx="4690728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Oscillations de Saveurs</a:t>
            </a:r>
            <a:endParaRPr lang="fr-FR" sz="2300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62584" y="1683694"/>
            <a:ext cx="8328743" cy="323282"/>
          </a:xfrm>
          <a:prstGeom prst="rect">
            <a:avLst/>
          </a:prstGeom>
          <a:gradFill flip="none" rotWithShape="1">
            <a:gsLst>
              <a:gs pos="0">
                <a:srgbClr val="660066"/>
              </a:gs>
              <a:gs pos="15000">
                <a:srgbClr val="DDB115"/>
              </a:gs>
              <a:gs pos="28000">
                <a:srgbClr val="660066"/>
              </a:gs>
              <a:gs pos="42000">
                <a:srgbClr val="DDB115"/>
              </a:gs>
              <a:gs pos="57000">
                <a:srgbClr val="660066"/>
              </a:gs>
              <a:gs pos="71000">
                <a:srgbClr val="DDB115"/>
              </a:gs>
              <a:gs pos="100000">
                <a:srgbClr val="DDB115"/>
              </a:gs>
              <a:gs pos="85000">
                <a:srgbClr val="660066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451337" y="1070280"/>
            <a:ext cx="1639890" cy="154978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7951435" y="1070280"/>
            <a:ext cx="1639890" cy="154978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68" tIns="52184" rIns="104368" bIns="52184"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045534" y="2062240"/>
            <a:ext cx="1955507" cy="598797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oscillations intra-solaires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163931" y="2082466"/>
            <a:ext cx="2096473" cy="598797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oscillations intra-terrestres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744707" y="1060461"/>
            <a:ext cx="1955507" cy="598797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oscillations</a:t>
            </a:r>
          </a:p>
          <a:p>
            <a:r>
              <a:rPr lang="fr-FR" sz="1600" i="1" dirty="0">
                <a:latin typeface="Superclarendon Bold"/>
                <a:cs typeface="Superclarendon Bold"/>
              </a:rPr>
              <a:t>en </a:t>
            </a:r>
            <a:r>
              <a:rPr lang="fr-FR" sz="1600" i="1" dirty="0" err="1">
                <a:latin typeface="Superclarendon Bold"/>
                <a:cs typeface="Superclarendon Bold"/>
              </a:rPr>
              <a:t>vaccuo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220316" y="845362"/>
            <a:ext cx="1462237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côté jour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9033465" y="845362"/>
            <a:ext cx="1364464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côté nuit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51337" y="1308982"/>
            <a:ext cx="1594197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pPr algn="ctr"/>
            <a:r>
              <a:rPr lang="fr-FR" sz="1600" dirty="0">
                <a:latin typeface="Superclarendon Bold"/>
                <a:cs typeface="Superclarendon Bold"/>
              </a:rPr>
              <a:t>SOLEIL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51435" y="1307355"/>
            <a:ext cx="1594197" cy="352110"/>
          </a:xfrm>
          <a:prstGeom prst="rect">
            <a:avLst/>
          </a:prstGeom>
          <a:noFill/>
        </p:spPr>
        <p:txBody>
          <a:bodyPr wrap="square" lIns="104335" tIns="52167" rIns="104335" bIns="52167" rtlCol="0">
            <a:spAutoFit/>
          </a:bodyPr>
          <a:lstStyle/>
          <a:p>
            <a:pPr algn="ctr"/>
            <a:r>
              <a:rPr lang="fr-FR" sz="1600" dirty="0">
                <a:latin typeface="Superclarendon Bold"/>
                <a:cs typeface="Superclarendon Bold"/>
              </a:rPr>
              <a:t>TERRE</a:t>
            </a:r>
            <a:endParaRPr lang="fr-FR" sz="1600" b="1" i="1" dirty="0">
              <a:latin typeface="Symbol" charset="2"/>
              <a:cs typeface="Symbol" charset="2"/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H="1">
            <a:off x="1519069" y="2399002"/>
            <a:ext cx="526466" cy="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7733939" y="2279207"/>
            <a:ext cx="948616" cy="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515194" y="1887182"/>
            <a:ext cx="0" cy="51182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8682553" y="1887183"/>
            <a:ext cx="0" cy="392026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4080436" y="1393088"/>
            <a:ext cx="0" cy="51182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4080435" y="1404226"/>
            <a:ext cx="526466" cy="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stCxn id="23" idx="2"/>
          </p:cNvCxnSpPr>
          <p:nvPr/>
        </p:nvCxnSpPr>
        <p:spPr>
          <a:xfrm>
            <a:off x="7951435" y="1197472"/>
            <a:ext cx="0" cy="503535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9578067" y="1185377"/>
            <a:ext cx="0" cy="515630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           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37" name="Triangle rectangle 36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165407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NeutrinoMass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0" y="1064582"/>
            <a:ext cx="4105138" cy="2939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           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10" name="Image 9" descr="mnu_Sm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54" y="2404133"/>
            <a:ext cx="4768300" cy="450630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2893" y="149664"/>
            <a:ext cx="3674332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Masse des Neutrinos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71654" y="4029520"/>
            <a:ext cx="2564621" cy="276969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r>
              <a:rPr lang="fr-FR" sz="1200" dirty="0" smtClean="0">
                <a:latin typeface="Superclarendon Bold"/>
                <a:cs typeface="Superclarendon Bold"/>
              </a:rPr>
              <a:t>Crédit: Pr. E. Brown</a:t>
            </a:r>
            <a:endParaRPr lang="fr-FR" sz="1200" dirty="0">
              <a:latin typeface="Superclarendon Bold"/>
              <a:cs typeface="Superclarendon Bold"/>
            </a:endParaRPr>
          </a:p>
        </p:txBody>
      </p:sp>
      <p:sp>
        <p:nvSpPr>
          <p:cNvPr id="12" name="Triangle rectangle 1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132095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rectangle 2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8" name="Rectangle 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5" name="Image 4" descr="C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60" y="2221842"/>
            <a:ext cx="6024426" cy="437373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762052" y="2027981"/>
            <a:ext cx="6193179" cy="307849"/>
          </a:xfrm>
          <a:prstGeom prst="rect">
            <a:avLst/>
          </a:prstGeom>
          <a:noFill/>
        </p:spPr>
        <p:txBody>
          <a:bodyPr wrap="square" lIns="91512" tIns="45756" rIns="91512" bIns="45756" rtlCol="0">
            <a:spAutoFit/>
          </a:bodyPr>
          <a:lstStyle/>
          <a:p>
            <a:r>
              <a:rPr lang="nb-NO" sz="1400" dirty="0">
                <a:latin typeface="Superclarendon Light"/>
                <a:cs typeface="Superclarendon Light"/>
              </a:rPr>
              <a:t>Cherry &amp; </a:t>
            </a:r>
            <a:r>
              <a:rPr lang="nb-NO" sz="1400" dirty="0" err="1">
                <a:latin typeface="Superclarendon Light"/>
                <a:cs typeface="Superclarendon Light"/>
              </a:rPr>
              <a:t>Horiuki</a:t>
            </a:r>
            <a:r>
              <a:rPr lang="nb-NO" sz="1400" dirty="0">
                <a:latin typeface="Superclarendon Light"/>
                <a:cs typeface="Superclarendon Light"/>
              </a:rPr>
              <a:t>, </a:t>
            </a:r>
            <a:r>
              <a:rPr lang="nb-NO" sz="1400" dirty="0" smtClean="0">
                <a:latin typeface="Superclarendon Light"/>
                <a:cs typeface="Superclarendon Light"/>
              </a:rPr>
              <a:t>2017, </a:t>
            </a:r>
            <a:r>
              <a:rPr lang="nb-NO" sz="1400" u="sng" dirty="0" err="1" smtClean="0">
                <a:latin typeface="Superclarendon Light"/>
                <a:cs typeface="Superclarendon Light"/>
              </a:rPr>
              <a:t>Phys</a:t>
            </a:r>
            <a:r>
              <a:rPr lang="nb-NO" sz="1400" u="sng" dirty="0">
                <a:latin typeface="Superclarendon Light"/>
                <a:cs typeface="Superclarendon Light"/>
              </a:rPr>
              <a:t>. Rev. D</a:t>
            </a:r>
            <a:r>
              <a:rPr lang="nb-NO" sz="1400" dirty="0">
                <a:latin typeface="Superclarendon Light"/>
                <a:cs typeface="Superclarendon Light"/>
              </a:rPr>
              <a:t>. </a:t>
            </a:r>
            <a:r>
              <a:rPr lang="nb-NO" sz="1400" dirty="0">
                <a:latin typeface="Superclarendon Bold"/>
                <a:cs typeface="Superclarendon Bold"/>
              </a:rPr>
              <a:t>95</a:t>
            </a:r>
            <a:r>
              <a:rPr lang="nb-NO" sz="1400" dirty="0">
                <a:latin typeface="Superclarendon Light"/>
                <a:cs typeface="Superclarendon Light"/>
              </a:rPr>
              <a:t>, 083015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150251" y="853371"/>
            <a:ext cx="4085894" cy="646403"/>
          </a:xfrm>
          <a:prstGeom prst="rect">
            <a:avLst/>
          </a:prstGeom>
          <a:noFill/>
        </p:spPr>
        <p:txBody>
          <a:bodyPr wrap="square" lIns="91512" tIns="45756" rIns="91512" bIns="45756" rtlCol="0">
            <a:spAutoFit/>
          </a:bodyPr>
          <a:lstStyle/>
          <a:p>
            <a:pPr algn="ctr"/>
            <a:r>
              <a:rPr lang="nb-NO" sz="1800" dirty="0">
                <a:latin typeface="Superclarendon Light"/>
                <a:cs typeface="Superclarendon Light"/>
              </a:rPr>
              <a:t>Sub-halos </a:t>
            </a:r>
            <a:r>
              <a:rPr lang="nb-NO" sz="1800" dirty="0" err="1">
                <a:latin typeface="Superclarendon Light"/>
                <a:cs typeface="Superclarendon Light"/>
              </a:rPr>
              <a:t>galactiques</a:t>
            </a:r>
            <a:endParaRPr lang="nb-NO" sz="1800" dirty="0">
              <a:latin typeface="Superclarendon Light"/>
              <a:cs typeface="Superclarendon Light"/>
            </a:endParaRPr>
          </a:p>
          <a:p>
            <a:pPr algn="ctr"/>
            <a:r>
              <a:rPr lang="nb-NO" sz="1800" dirty="0">
                <a:latin typeface="Superclarendon Light"/>
                <a:cs typeface="Superclarendon Light"/>
              </a:rPr>
              <a:t>(MW, M31, SDSS)</a:t>
            </a:r>
          </a:p>
        </p:txBody>
      </p:sp>
    </p:spTree>
    <p:extLst>
      <p:ext uri="{BB962C8B-B14F-4D97-AF65-F5344CB8AC3E}">
        <p14:creationId xmlns:p14="http://schemas.microsoft.com/office/powerpoint/2010/main" val="145188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Tab_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43" y="963738"/>
            <a:ext cx="5853597" cy="5607752"/>
          </a:xfrm>
          <a:prstGeom prst="rect">
            <a:avLst/>
          </a:prstGeom>
        </p:spPr>
      </p:pic>
      <p:sp>
        <p:nvSpPr>
          <p:cNvPr id="3" name="Triangle rectangle 2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Meilleur Ajustement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24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Tab_nru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3" y="2186122"/>
            <a:ext cx="8568527" cy="2710127"/>
          </a:xfrm>
          <a:prstGeom prst="rect">
            <a:avLst/>
          </a:prstGeom>
        </p:spPr>
      </p:pic>
      <p:sp>
        <p:nvSpPr>
          <p:cNvPr id="3" name="Triangle rectangle 2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Limites WDM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783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Pm_CD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126186"/>
            <a:ext cx="5574351" cy="5574351"/>
          </a:xfrm>
          <a:prstGeom prst="rect">
            <a:avLst/>
          </a:prstGeom>
        </p:spPr>
      </p:pic>
      <p:pic>
        <p:nvPicPr>
          <p:cNvPr id="8" name="Image 7" descr="HDM_500eV_z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07" y="3060166"/>
            <a:ext cx="5495691" cy="30913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165106" y="6151493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000" dirty="0" smtClean="0">
                <a:latin typeface="Superclarendon Regular"/>
                <a:cs typeface="Superclarendon Regular"/>
              </a:rPr>
              <a:t>Distribution et Température des Baryons (simulation numérique)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5219682" y="6020222"/>
            <a:ext cx="5389661" cy="0"/>
          </a:xfrm>
          <a:prstGeom prst="straightConnector1">
            <a:avLst/>
          </a:prstGeom>
          <a:ln w="19050" cmpd="sng">
            <a:solidFill>
              <a:srgbClr val="FFFFFF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219682" y="5759662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100 </a:t>
            </a:r>
            <a:r>
              <a:rPr lang="fr-FR" sz="1000" dirty="0" err="1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Mpc</a:t>
            </a:r>
            <a:endParaRPr lang="fr-FR" sz="1000" dirty="0">
              <a:solidFill>
                <a:schemeClr val="bg1"/>
              </a:solidFill>
              <a:latin typeface="Superclarendon Regular"/>
              <a:cs typeface="Superclarendon Regular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914099" y="4285359"/>
            <a:ext cx="1127504" cy="1127504"/>
          </a:xfrm>
          <a:prstGeom prst="ellipse">
            <a:avLst/>
          </a:prstGeom>
          <a:solidFill>
            <a:schemeClr val="bg1">
              <a:alpha val="20000"/>
            </a:schemeClr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5869233" y="3767155"/>
            <a:ext cx="391913" cy="391913"/>
          </a:xfrm>
          <a:prstGeom prst="ellipse">
            <a:avLst/>
          </a:prstGeom>
          <a:solidFill>
            <a:schemeClr val="bg1">
              <a:alpha val="20000"/>
            </a:schemeClr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1911382" y="3943184"/>
            <a:ext cx="3253724" cy="646163"/>
          </a:xfrm>
          <a:prstGeom prst="straightConnector1">
            <a:avLst/>
          </a:prstGeom>
          <a:ln w="28575" cmpd="sng">
            <a:solidFill>
              <a:schemeClr val="tx1"/>
            </a:solidFill>
            <a:prstDash val="dash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59" y="2443552"/>
            <a:ext cx="2805866" cy="35799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693976" y="1267570"/>
            <a:ext cx="4334431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Variance (par échelle)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Spectre de Puissance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5170461" y="3754581"/>
            <a:ext cx="698773" cy="188603"/>
          </a:xfrm>
          <a:prstGeom prst="straightConnector1">
            <a:avLst/>
          </a:prstGeom>
          <a:ln w="28575" cmpd="sng">
            <a:solidFill>
              <a:schemeClr val="bg1">
                <a:alpha val="50000"/>
              </a:schemeClr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 flipV="1">
            <a:off x="2753900" y="3060166"/>
            <a:ext cx="2411206" cy="694416"/>
          </a:xfrm>
          <a:prstGeom prst="straightConnector1">
            <a:avLst/>
          </a:prstGeom>
          <a:ln w="28575" cmpd="sng">
            <a:solidFill>
              <a:schemeClr val="tx1"/>
            </a:solidFill>
            <a:prstDash val="dash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301002" y="2330319"/>
            <a:ext cx="602389" cy="602389"/>
          </a:xfrm>
          <a:prstGeom prst="ellipse">
            <a:avLst/>
          </a:prstGeom>
          <a:solidFill>
            <a:srgbClr val="005E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5325046" y="1588324"/>
            <a:ext cx="2740380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Densité de matière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91" y="1575420"/>
            <a:ext cx="2283472" cy="333658"/>
          </a:xfrm>
          <a:prstGeom prst="rect">
            <a:avLst/>
          </a:prstGeom>
        </p:spPr>
      </p:pic>
      <p:cxnSp>
        <p:nvCxnSpPr>
          <p:cNvPr id="32" name="Connecteur droit avec flèche 31"/>
          <p:cNvCxnSpPr/>
          <p:nvPr/>
        </p:nvCxnSpPr>
        <p:spPr>
          <a:xfrm flipH="1" flipV="1">
            <a:off x="5170461" y="4601921"/>
            <a:ext cx="767403" cy="152401"/>
          </a:xfrm>
          <a:prstGeom prst="straightConnector1">
            <a:avLst/>
          </a:prstGeom>
          <a:ln w="28575" cmpd="sng">
            <a:solidFill>
              <a:schemeClr val="bg1">
                <a:alpha val="70000"/>
              </a:schemeClr>
            </a:solidFill>
            <a:prstDash val="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05391" y="1812836"/>
            <a:ext cx="842518" cy="517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79" y="1900855"/>
            <a:ext cx="1387125" cy="28841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2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3141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smo_P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73" y="658651"/>
            <a:ext cx="6880419" cy="65023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587" y="58378"/>
            <a:ext cx="7563783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Spectre de Puissance </a:t>
            </a:r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Lya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6" name="Triangle rectangle 5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569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2D_All_zrei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35" y="694221"/>
            <a:ext cx="6842781" cy="646680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Contours 2D  WDM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11" name="Triangle rectangle 10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519993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2D_IGM_zrei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87" y="2893672"/>
            <a:ext cx="7429295" cy="3582929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5570841" y="1860855"/>
            <a:ext cx="346080" cy="319879"/>
          </a:xfrm>
          <a:prstGeom prst="roundRect">
            <a:avLst>
              <a:gd name="adj" fmla="val 50000"/>
            </a:avLst>
          </a:prstGeom>
          <a:solidFill>
            <a:srgbClr val="BB6F96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4791958" y="1868136"/>
            <a:ext cx="568680" cy="480458"/>
          </a:xfrm>
          <a:prstGeom prst="roundRect">
            <a:avLst>
              <a:gd name="adj" fmla="val 25884"/>
            </a:avLst>
          </a:prstGeom>
          <a:solidFill>
            <a:srgbClr val="0000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7381282" y="1550055"/>
            <a:ext cx="2370307" cy="1072699"/>
          </a:xfrm>
          <a:prstGeom prst="roundRect">
            <a:avLst>
              <a:gd name="adj" fmla="val 27468"/>
            </a:avLst>
          </a:prstGeom>
          <a:noFill/>
          <a:ln w="31750" cmpd="sng">
            <a:gradFill flip="none" rotWithShape="1">
              <a:gsLst>
                <a:gs pos="8000">
                  <a:srgbClr val="000090"/>
                </a:gs>
                <a:gs pos="87000">
                  <a:srgbClr val="BB6F96"/>
                </a:gs>
              </a:gsLst>
              <a:lin ang="16200000" scaled="0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>
            <a:off x="5717645" y="1768224"/>
            <a:ext cx="1645819" cy="0"/>
          </a:xfrm>
          <a:prstGeom prst="line">
            <a:avLst/>
          </a:prstGeom>
          <a:ln>
            <a:solidFill>
              <a:srgbClr val="BB6F96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5732019" y="1768228"/>
            <a:ext cx="0" cy="125657"/>
          </a:xfrm>
          <a:prstGeom prst="line">
            <a:avLst/>
          </a:prstGeom>
          <a:ln>
            <a:solidFill>
              <a:srgbClr val="BB6F96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5100053" y="2455655"/>
            <a:ext cx="2263407" cy="0"/>
          </a:xfrm>
          <a:prstGeom prst="line">
            <a:avLst/>
          </a:prstGeom>
          <a:ln>
            <a:solidFill>
              <a:srgbClr val="00009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9" y="1893885"/>
            <a:ext cx="2155868" cy="40534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489" y="2181418"/>
            <a:ext cx="1756784" cy="27424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489" y="1768225"/>
            <a:ext cx="1650570" cy="281540"/>
          </a:xfrm>
          <a:prstGeom prst="rect">
            <a:avLst/>
          </a:prstGeom>
        </p:spPr>
      </p:pic>
      <p:cxnSp>
        <p:nvCxnSpPr>
          <p:cNvPr id="25" name="Connecteur droit 24"/>
          <p:cNvCxnSpPr/>
          <p:nvPr/>
        </p:nvCxnSpPr>
        <p:spPr>
          <a:xfrm>
            <a:off x="5100053" y="2329998"/>
            <a:ext cx="0" cy="125657"/>
          </a:xfrm>
          <a:prstGeom prst="line">
            <a:avLst/>
          </a:prstGeom>
          <a:ln>
            <a:solidFill>
              <a:srgbClr val="00009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991400" y="1929170"/>
            <a:ext cx="3309510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température M.I.G.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err="1" smtClean="0">
                <a:solidFill>
                  <a:srgbClr val="000000"/>
                </a:solidFill>
                <a:latin typeface="Superclarendon Bold"/>
                <a:cs typeface="Superclarendon Bold"/>
              </a:rPr>
              <a:t>Modèlisation</a:t>
            </a:r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 IGM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28" name="Triangle rectangle 27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076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C2D_Zrei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00" y="3740417"/>
            <a:ext cx="6923674" cy="3271627"/>
          </a:xfrm>
          <a:prstGeom prst="rect">
            <a:avLst/>
          </a:prstGeom>
        </p:spPr>
      </p:pic>
      <p:pic>
        <p:nvPicPr>
          <p:cNvPr id="2" name="Image 1" descr="zreio080915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78" y="356472"/>
            <a:ext cx="8024722" cy="328028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Redshift de Ré-ionisation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9" name="Triangle rectangle 8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495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pic>
        <p:nvPicPr>
          <p:cNvPr id="7" name="Image 6" descr="sigma8MnuLyaPlanck20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1899" y="597984"/>
            <a:ext cx="2993974" cy="3283876"/>
          </a:xfrm>
          <a:prstGeom prst="rect">
            <a:avLst/>
          </a:prstGeom>
        </p:spPr>
      </p:pic>
      <p:pic>
        <p:nvPicPr>
          <p:cNvPr id="8" name="Image 7" descr="sigma8nsLyaPlanck20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1897" y="3591957"/>
            <a:ext cx="2993972" cy="3283873"/>
          </a:xfrm>
          <a:prstGeom prst="rect">
            <a:avLst/>
          </a:prstGeom>
        </p:spPr>
      </p:pic>
      <p:pic>
        <p:nvPicPr>
          <p:cNvPr id="10" name="Image 9" descr="OmegamMnuLyaPlanck201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5772" y="597981"/>
            <a:ext cx="2993975" cy="3283877"/>
          </a:xfrm>
          <a:prstGeom prst="rect">
            <a:avLst/>
          </a:prstGeom>
        </p:spPr>
      </p:pic>
      <p:pic>
        <p:nvPicPr>
          <p:cNvPr id="11" name="Image 10" descr="OmegamtauLyaPlanck201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5772" y="3591958"/>
            <a:ext cx="2993975" cy="32838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Contours 2D  C+HDM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990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pic>
        <p:nvPicPr>
          <p:cNvPr id="8" name="Image 7" descr="Planck_Sneff_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933"/>
            <a:ext cx="11022466" cy="795447"/>
          </a:xfrm>
          <a:prstGeom prst="rect">
            <a:avLst/>
          </a:prstGeom>
        </p:spPr>
      </p:pic>
      <p:pic>
        <p:nvPicPr>
          <p:cNvPr id="7" name="Image 6" descr="Planck_Sne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126"/>
            <a:ext cx="10690225" cy="3926160"/>
          </a:xfrm>
          <a:prstGeom prst="rect">
            <a:avLst/>
          </a:prstGeom>
        </p:spPr>
      </p:pic>
      <p:pic>
        <p:nvPicPr>
          <p:cNvPr id="9" name="Image 8" descr="Planck_Sneff_cap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1" y="1580226"/>
            <a:ext cx="6987516" cy="2439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Fond Diffus Micro–Onde</a:t>
            </a:r>
          </a:p>
        </p:txBody>
      </p:sp>
    </p:spTree>
    <p:extLst>
      <p:ext uri="{BB962C8B-B14F-4D97-AF65-F5344CB8AC3E}">
        <p14:creationId xmlns:p14="http://schemas.microsoft.com/office/powerpoint/2010/main" val="60384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pic>
        <p:nvPicPr>
          <p:cNvPr id="6" name="Image 5" descr="Planck_Sm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0" y="4737164"/>
            <a:ext cx="5396881" cy="1867734"/>
          </a:xfrm>
          <a:prstGeom prst="rect">
            <a:avLst/>
          </a:prstGeom>
        </p:spPr>
      </p:pic>
      <p:pic>
        <p:nvPicPr>
          <p:cNvPr id="7" name="Image 6" descr="Planck_cosmone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3413"/>
            <a:ext cx="10690225" cy="2818776"/>
          </a:xfrm>
          <a:prstGeom prst="rect">
            <a:avLst/>
          </a:prstGeom>
        </p:spPr>
      </p:pic>
      <p:pic>
        <p:nvPicPr>
          <p:cNvPr id="8" name="Image 7" descr="Planck_CM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35" y="4562188"/>
            <a:ext cx="4284004" cy="214413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934935" y="5265295"/>
            <a:ext cx="4284004" cy="709224"/>
          </a:xfrm>
          <a:prstGeom prst="rect">
            <a:avLst/>
          </a:prstGeom>
          <a:noFill/>
        </p:spPr>
        <p:txBody>
          <a:bodyPr wrap="square" lIns="91512" tIns="45756" rIns="91512" bIns="45756" rtlCol="0">
            <a:spAutoFit/>
          </a:bodyPr>
          <a:lstStyle/>
          <a:p>
            <a:pPr algn="ctr"/>
            <a:r>
              <a:rPr lang="fr-FR" sz="4000" dirty="0">
                <a:solidFill>
                  <a:srgbClr val="FFFFFF">
                    <a:alpha val="75000"/>
                  </a:srgbClr>
                </a:solidFill>
                <a:latin typeface="Symbol" charset="2"/>
                <a:cs typeface="Symbol" charset="2"/>
              </a:rPr>
              <a:t>S</a:t>
            </a:r>
            <a:r>
              <a:rPr lang="fr-FR" sz="4000" dirty="0">
                <a:solidFill>
                  <a:srgbClr val="FFFFFF">
                    <a:alpha val="75000"/>
                  </a:srgbClr>
                </a:solidFill>
                <a:latin typeface="Cambria Math"/>
                <a:cs typeface="Cambria Math"/>
              </a:rPr>
              <a:t> m</a:t>
            </a:r>
            <a:r>
              <a:rPr lang="fr-FR" sz="4000" baseline="-25000" dirty="0">
                <a:solidFill>
                  <a:srgbClr val="FFFFFF">
                    <a:alpha val="75000"/>
                  </a:srgbClr>
                </a:solidFill>
                <a:latin typeface="Symbol" charset="2"/>
                <a:cs typeface="Symbol" charset="2"/>
              </a:rPr>
              <a:t>n</a:t>
            </a:r>
            <a:r>
              <a:rPr lang="fr-FR" sz="4000" dirty="0">
                <a:solidFill>
                  <a:srgbClr val="FFFFFF">
                    <a:alpha val="75000"/>
                  </a:srgbClr>
                </a:solidFill>
                <a:latin typeface="Cambria Math"/>
                <a:cs typeface="Cambria Math"/>
              </a:rPr>
              <a:t> &lt; 0.72 eV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6587" y="58378"/>
            <a:ext cx="4915611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Fond Diffus Micro–Onde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40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HDM_T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2" y="754413"/>
            <a:ext cx="5959864" cy="59598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87" y="2345778"/>
            <a:ext cx="3147720" cy="622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6" name="Triangle rectangle 5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190440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can_1D_Chi2_Mn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3900" y="177800"/>
            <a:ext cx="4152900" cy="7200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5" name="Triangle rectangle 4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66638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U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00" y="465944"/>
            <a:ext cx="5120657" cy="3399194"/>
          </a:xfrm>
          <a:prstGeom prst="rect">
            <a:avLst/>
          </a:prstGeom>
        </p:spPr>
      </p:pic>
      <p:pic>
        <p:nvPicPr>
          <p:cNvPr id="3" name="Image 2" descr="LU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6" y="3865138"/>
            <a:ext cx="5020890" cy="3336540"/>
          </a:xfrm>
          <a:prstGeom prst="rect">
            <a:avLst/>
          </a:prstGeom>
        </p:spPr>
      </p:pic>
      <p:pic>
        <p:nvPicPr>
          <p:cNvPr id="2" name="Image 1" descr="LU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17" y="3865138"/>
            <a:ext cx="5081005" cy="33365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7" y="2461551"/>
            <a:ext cx="4852843" cy="8972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9" name="Triangle rectangle 8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234295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Pm_WD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126806"/>
            <a:ext cx="5574350" cy="5574350"/>
          </a:xfrm>
          <a:prstGeom prst="rect">
            <a:avLst/>
          </a:prstGeom>
        </p:spPr>
      </p:pic>
      <p:pic>
        <p:nvPicPr>
          <p:cNvPr id="23" name="Image 22" descr="HDM_100eV_z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60" y="3060166"/>
            <a:ext cx="5495692" cy="30913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165106" y="6151493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000" dirty="0" smtClean="0">
                <a:latin typeface="Superclarendon Regular"/>
                <a:cs typeface="Superclarendon Regular"/>
              </a:rPr>
              <a:t>Distribution et Température des Baryons (simulation numérique)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5219682" y="6020222"/>
            <a:ext cx="5389661" cy="0"/>
          </a:xfrm>
          <a:prstGeom prst="straightConnector1">
            <a:avLst/>
          </a:prstGeom>
          <a:ln w="19050" cmpd="sng">
            <a:solidFill>
              <a:srgbClr val="FFFFFF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219682" y="5759662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100 </a:t>
            </a:r>
            <a:r>
              <a:rPr lang="fr-FR" sz="1000" dirty="0" err="1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Mpc</a:t>
            </a:r>
            <a:endParaRPr lang="fr-FR" sz="1000" dirty="0">
              <a:solidFill>
                <a:schemeClr val="bg1"/>
              </a:solidFill>
              <a:latin typeface="Superclarendon Regular"/>
              <a:cs typeface="Superclarendon Regular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3976" y="1267570"/>
            <a:ext cx="4334431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Variance (par échelle)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Spectre de Puissance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3/30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325046" y="1588324"/>
            <a:ext cx="2740380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Densité de matière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91" y="1575420"/>
            <a:ext cx="2283472" cy="333658"/>
          </a:xfrm>
          <a:prstGeom prst="rect">
            <a:avLst/>
          </a:prstGeom>
        </p:spPr>
      </p:pic>
      <p:sp>
        <p:nvSpPr>
          <p:cNvPr id="33" name="Ellipse 32"/>
          <p:cNvSpPr/>
          <p:nvPr/>
        </p:nvSpPr>
        <p:spPr>
          <a:xfrm>
            <a:off x="9274674" y="1462139"/>
            <a:ext cx="602389" cy="602389"/>
          </a:xfrm>
          <a:prstGeom prst="ellipse">
            <a:avLst/>
          </a:prstGeom>
          <a:solidFill>
            <a:srgbClr val="AF04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5325046" y="2342120"/>
            <a:ext cx="1945409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solidFill>
                  <a:srgbClr val="AF0400"/>
                </a:solidFill>
                <a:latin typeface="Superclarendon Regular"/>
                <a:cs typeface="Superclarendon Regular"/>
              </a:rPr>
              <a:t>t</a:t>
            </a:r>
            <a:r>
              <a:rPr lang="fr-FR" sz="1400" dirty="0" smtClean="0">
                <a:solidFill>
                  <a:srgbClr val="AF0400"/>
                </a:solidFill>
                <a:latin typeface="Superclarendon Regular"/>
                <a:cs typeface="Superclarendon Regular"/>
              </a:rPr>
              <a:t>iède ou chaude</a:t>
            </a:r>
            <a:endParaRPr lang="fr-FR" sz="1400" dirty="0">
              <a:solidFill>
                <a:srgbClr val="AF0400"/>
              </a:solidFill>
              <a:latin typeface="Superclarendon Regular"/>
              <a:cs typeface="Superclarendon Regular"/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H="1">
            <a:off x="7171703" y="1909078"/>
            <a:ext cx="2128891" cy="560484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rgbClr val="AF0400">
                    <a:alpha val="20000"/>
                  </a:srgbClr>
                </a:gs>
                <a:gs pos="100000">
                  <a:srgbClr val="AF0400"/>
                </a:gs>
              </a:gsLst>
              <a:lin ang="0" scaled="1"/>
              <a:tileRect/>
            </a:gra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05391" y="1812836"/>
            <a:ext cx="842518" cy="517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9" y="1900855"/>
            <a:ext cx="1387125" cy="2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0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qso_stack_x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14" y="1810537"/>
            <a:ext cx="4798486" cy="3143444"/>
          </a:xfrm>
          <a:prstGeom prst="rect">
            <a:avLst/>
          </a:prstGeom>
        </p:spPr>
      </p:pic>
      <p:pic>
        <p:nvPicPr>
          <p:cNvPr id="3" name="Image 2" descr="qso_stack_bo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6" y="1810537"/>
            <a:ext cx="5072269" cy="3402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6" name="Triangle rectangle 5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</p:spTree>
    <p:extLst>
      <p:ext uri="{BB962C8B-B14F-4D97-AF65-F5344CB8AC3E}">
        <p14:creationId xmlns:p14="http://schemas.microsoft.com/office/powerpoint/2010/main" val="260710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à coins arrondis 17"/>
          <p:cNvSpPr/>
          <p:nvPr/>
        </p:nvSpPr>
        <p:spPr>
          <a:xfrm>
            <a:off x="4814713" y="309328"/>
            <a:ext cx="1424668" cy="450333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814713" y="377462"/>
            <a:ext cx="142466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libre accès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4814713" y="953827"/>
            <a:ext cx="1424668" cy="450333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814713" y="1041146"/>
            <a:ext cx="142466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660066"/>
                </a:solidFill>
                <a:latin typeface="Superclarendon Light"/>
                <a:cs typeface="Superclarendon Light"/>
              </a:rPr>
              <a:t>internes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549639" y="662235"/>
            <a:ext cx="1691486" cy="38234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logiciels</a:t>
            </a:r>
          </a:p>
        </p:txBody>
      </p:sp>
      <p:sp>
        <p:nvSpPr>
          <p:cNvPr id="23" name="Triangle isocèle 22"/>
          <p:cNvSpPr/>
          <p:nvPr/>
        </p:nvSpPr>
        <p:spPr>
          <a:xfrm>
            <a:off x="7806269" y="485382"/>
            <a:ext cx="888582" cy="723929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714134" y="626986"/>
            <a:ext cx="1691486" cy="38234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fichiers</a:t>
            </a:r>
          </a:p>
        </p:txBody>
      </p:sp>
      <p:sp>
        <p:nvSpPr>
          <p:cNvPr id="29" name="Triangle isocèle 28"/>
          <p:cNvSpPr/>
          <p:nvPr/>
        </p:nvSpPr>
        <p:spPr>
          <a:xfrm rot="10800000">
            <a:off x="8572287" y="485382"/>
            <a:ext cx="888582" cy="723929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9460872" y="485382"/>
            <a:ext cx="766018" cy="723929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7806270" y="903325"/>
            <a:ext cx="888582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entrée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8572287" y="485385"/>
            <a:ext cx="888582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sortie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9322544" y="1113672"/>
            <a:ext cx="1066680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latin typeface="Superclarendon Light"/>
                <a:cs typeface="Superclarendon Light"/>
              </a:rPr>
              <a:t>snapshot</a:t>
            </a:r>
            <a:endParaRPr lang="fr-FR" sz="1400" dirty="0">
              <a:latin typeface="Superclarendon Light"/>
              <a:cs typeface="Superclarendon Light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3430320" y="147294"/>
            <a:ext cx="7045764" cy="1381290"/>
          </a:xfrm>
          <a:prstGeom prst="roundRect">
            <a:avLst>
              <a:gd name="adj" fmla="val 10075"/>
            </a:avLst>
          </a:prstGeom>
          <a:noFill/>
          <a:ln w="25400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pic>
        <p:nvPicPr>
          <p:cNvPr id="43" name="Image 42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772401"/>
            <a:ext cx="7045764" cy="4819409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98758" y="102368"/>
            <a:ext cx="4316743" cy="813227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Simulations</a:t>
            </a:r>
          </a:p>
          <a:p>
            <a:r>
              <a:rPr lang="fr-FR" sz="2300" dirty="0">
                <a:latin typeface="Superclarendon Bold"/>
                <a:cs typeface="Superclarendon Bold"/>
              </a:rPr>
              <a:t>Hydrodynamiques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" y="1560681"/>
            <a:ext cx="2664680" cy="41722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686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30" name="Connecteur droit avec flèche 529"/>
          <p:cNvCxnSpPr/>
          <p:nvPr/>
        </p:nvCxnSpPr>
        <p:spPr>
          <a:xfrm>
            <a:off x="5432431" y="2450301"/>
            <a:ext cx="0" cy="602031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1" name="ZoneTexte 530"/>
          <p:cNvSpPr txBox="1"/>
          <p:nvPr/>
        </p:nvSpPr>
        <p:spPr>
          <a:xfrm>
            <a:off x="4999801" y="2171994"/>
            <a:ext cx="847947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latin typeface="Times New Roman"/>
                <a:cs typeface="Times New Roman"/>
              </a:rPr>
              <a:t>CAMB</a:t>
            </a:r>
          </a:p>
        </p:txBody>
      </p:sp>
      <p:sp>
        <p:nvSpPr>
          <p:cNvPr id="533" name="Rectangle à coins arrondis 532"/>
          <p:cNvSpPr/>
          <p:nvPr/>
        </p:nvSpPr>
        <p:spPr>
          <a:xfrm>
            <a:off x="3792918" y="3233265"/>
            <a:ext cx="1024630" cy="245892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34" name="Connecteur droit avec flèche 533"/>
          <p:cNvCxnSpPr/>
          <p:nvPr/>
        </p:nvCxnSpPr>
        <p:spPr>
          <a:xfrm flipV="1">
            <a:off x="4817545" y="3364106"/>
            <a:ext cx="382968" cy="6100"/>
          </a:xfrm>
          <a:prstGeom prst="straightConnector1">
            <a:avLst/>
          </a:prstGeom>
          <a:ln w="22225">
            <a:solidFill>
              <a:srgbClr val="000000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6" name="Triangle isocèle 535"/>
          <p:cNvSpPr/>
          <p:nvPr/>
        </p:nvSpPr>
        <p:spPr>
          <a:xfrm>
            <a:off x="5025198" y="1055178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37" name="Connecteur droit avec flèche 536"/>
          <p:cNvCxnSpPr/>
          <p:nvPr/>
        </p:nvCxnSpPr>
        <p:spPr>
          <a:xfrm>
            <a:off x="5431276" y="1662837"/>
            <a:ext cx="0" cy="529558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Connecteur droit avec flèche 537"/>
          <p:cNvCxnSpPr/>
          <p:nvPr/>
        </p:nvCxnSpPr>
        <p:spPr>
          <a:xfrm>
            <a:off x="3592394" y="2751312"/>
            <a:ext cx="1838882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0" name="Connecteur droit avec flèche 539"/>
          <p:cNvCxnSpPr/>
          <p:nvPr/>
        </p:nvCxnSpPr>
        <p:spPr>
          <a:xfrm>
            <a:off x="3592394" y="2751317"/>
            <a:ext cx="0" cy="1127815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Connecteur droit avec flèche 541"/>
          <p:cNvCxnSpPr/>
          <p:nvPr/>
        </p:nvCxnSpPr>
        <p:spPr>
          <a:xfrm>
            <a:off x="5431276" y="3879128"/>
            <a:ext cx="0" cy="26143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3" name="Triangle isocèle 542"/>
          <p:cNvSpPr/>
          <p:nvPr/>
        </p:nvSpPr>
        <p:spPr>
          <a:xfrm flipV="1">
            <a:off x="3506024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45" name="Connecteur droit avec flèche 544"/>
          <p:cNvCxnSpPr/>
          <p:nvPr/>
        </p:nvCxnSpPr>
        <p:spPr>
          <a:xfrm>
            <a:off x="4680249" y="3879128"/>
            <a:ext cx="0" cy="261438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6" name="Connecteur droit avec flèche 545"/>
          <p:cNvCxnSpPr/>
          <p:nvPr/>
        </p:nvCxnSpPr>
        <p:spPr>
          <a:xfrm>
            <a:off x="3909163" y="3879128"/>
            <a:ext cx="0" cy="261438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7" name="Connecteur droit avec flèche 546"/>
          <p:cNvCxnSpPr/>
          <p:nvPr/>
        </p:nvCxnSpPr>
        <p:spPr>
          <a:xfrm>
            <a:off x="4680251" y="3881248"/>
            <a:ext cx="751027" cy="0"/>
          </a:xfrm>
          <a:prstGeom prst="straightConnector1">
            <a:avLst/>
          </a:prstGeom>
          <a:ln w="22225">
            <a:solidFill>
              <a:srgbClr val="00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" name="Triangle isocèle 562"/>
          <p:cNvSpPr/>
          <p:nvPr/>
        </p:nvSpPr>
        <p:spPr>
          <a:xfrm flipV="1">
            <a:off x="4267170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64" name="Triangle isocèle 563"/>
          <p:cNvSpPr/>
          <p:nvPr/>
        </p:nvSpPr>
        <p:spPr>
          <a:xfrm flipV="1">
            <a:off x="5009919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65" name="Triangle isocèle 564"/>
          <p:cNvSpPr/>
          <p:nvPr/>
        </p:nvSpPr>
        <p:spPr>
          <a:xfrm flipV="1">
            <a:off x="5025105" y="3070214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74" name="Connecteur droit avec flèche 573"/>
          <p:cNvCxnSpPr/>
          <p:nvPr/>
        </p:nvCxnSpPr>
        <p:spPr>
          <a:xfrm>
            <a:off x="3592399" y="3881246"/>
            <a:ext cx="1087855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Connecteur droit avec flèche 577"/>
          <p:cNvCxnSpPr/>
          <p:nvPr/>
        </p:nvCxnSpPr>
        <p:spPr>
          <a:xfrm>
            <a:off x="4680252" y="1336608"/>
            <a:ext cx="538114" cy="0"/>
          </a:xfrm>
          <a:prstGeom prst="straightConnector1">
            <a:avLst/>
          </a:prstGeom>
          <a:ln w="28575">
            <a:solidFill>
              <a:srgbClr val="FF9D68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0" name="Rectangle à coins arrondis 579"/>
          <p:cNvSpPr/>
          <p:nvPr/>
        </p:nvSpPr>
        <p:spPr>
          <a:xfrm>
            <a:off x="4968651" y="2205894"/>
            <a:ext cx="904488" cy="262289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81" name="Ellipse 580"/>
          <p:cNvSpPr/>
          <p:nvPr/>
        </p:nvSpPr>
        <p:spPr>
          <a:xfrm>
            <a:off x="4685017" y="3832398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84" name="ZoneTexte 583"/>
          <p:cNvSpPr txBox="1"/>
          <p:nvPr/>
        </p:nvSpPr>
        <p:spPr>
          <a:xfrm>
            <a:off x="5200514" y="3011280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>
                <a:solidFill>
                  <a:srgbClr val="008000"/>
                </a:solidFill>
                <a:latin typeface="Cambria Math"/>
                <a:cs typeface="Cambria Math"/>
              </a:rPr>
              <a:t>P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m</a:t>
            </a:r>
          </a:p>
        </p:txBody>
      </p:sp>
      <p:sp>
        <p:nvSpPr>
          <p:cNvPr id="585" name="ZoneTexte 584"/>
          <p:cNvSpPr txBox="1"/>
          <p:nvPr/>
        </p:nvSpPr>
        <p:spPr>
          <a:xfrm>
            <a:off x="3792915" y="3181668"/>
            <a:ext cx="99913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660066"/>
                </a:solidFill>
                <a:latin typeface="Times New Roman"/>
                <a:cs typeface="Times New Roman"/>
              </a:rPr>
              <a:t>spnorm</a:t>
            </a:r>
            <a:endParaRPr lang="fr-FR" sz="1400" b="1" dirty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586" name="ZoneTexte 585"/>
          <p:cNvSpPr txBox="1"/>
          <p:nvPr/>
        </p:nvSpPr>
        <p:spPr>
          <a:xfrm>
            <a:off x="5047152" y="1352343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FF9D68"/>
                </a:solidFill>
                <a:latin typeface="Times New Roman"/>
                <a:cs typeface="Times New Roman"/>
              </a:rPr>
              <a:t>cosmo</a:t>
            </a:r>
          </a:p>
        </p:txBody>
      </p:sp>
      <p:sp>
        <p:nvSpPr>
          <p:cNvPr id="587" name="ZoneTexte 586"/>
          <p:cNvSpPr txBox="1"/>
          <p:nvPr/>
        </p:nvSpPr>
        <p:spPr>
          <a:xfrm>
            <a:off x="5200514" y="4081692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n</a:t>
            </a:r>
            <a:endParaRPr lang="fr-FR" sz="1400" baseline="-25000" dirty="0">
              <a:solidFill>
                <a:srgbClr val="008000"/>
              </a:solidFill>
              <a:latin typeface="Symbol" charset="2"/>
              <a:cs typeface="Symbol" charset="2"/>
            </a:endParaRPr>
          </a:p>
        </p:txBody>
      </p:sp>
      <p:sp>
        <p:nvSpPr>
          <p:cNvPr id="588" name="ZoneTexte 587"/>
          <p:cNvSpPr txBox="1"/>
          <p:nvPr/>
        </p:nvSpPr>
        <p:spPr>
          <a:xfrm>
            <a:off x="3582014" y="4071883"/>
            <a:ext cx="606147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dm</a:t>
            </a:r>
            <a:endParaRPr lang="fr-FR" sz="1400" baseline="-25000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  <p:sp>
        <p:nvSpPr>
          <p:cNvPr id="589" name="ZoneTexte 588"/>
          <p:cNvSpPr txBox="1"/>
          <p:nvPr/>
        </p:nvSpPr>
        <p:spPr>
          <a:xfrm>
            <a:off x="4415501" y="4095900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b</a:t>
            </a:r>
          </a:p>
        </p:txBody>
      </p:sp>
      <p:sp>
        <p:nvSpPr>
          <p:cNvPr id="592" name="ZoneTexte 591"/>
          <p:cNvSpPr txBox="1"/>
          <p:nvPr/>
        </p:nvSpPr>
        <p:spPr>
          <a:xfrm>
            <a:off x="3602781" y="4334590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6" name="ZoneTexte 595"/>
          <p:cNvSpPr txBox="1"/>
          <p:nvPr/>
        </p:nvSpPr>
        <p:spPr>
          <a:xfrm>
            <a:off x="4360112" y="4336461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7" name="ZoneTexte 596"/>
          <p:cNvSpPr txBox="1"/>
          <p:nvPr/>
        </p:nvSpPr>
        <p:spPr>
          <a:xfrm>
            <a:off x="5117772" y="4315289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8" name="ZoneTexte 597"/>
          <p:cNvSpPr txBox="1"/>
          <p:nvPr/>
        </p:nvSpPr>
        <p:spPr>
          <a:xfrm>
            <a:off x="5117772" y="3251213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600" name="ZoneTexte 599"/>
          <p:cNvSpPr txBox="1"/>
          <p:nvPr/>
        </p:nvSpPr>
        <p:spPr>
          <a:xfrm>
            <a:off x="98758" y="102368"/>
            <a:ext cx="4316743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Conditions Initiales</a:t>
            </a:r>
          </a:p>
        </p:txBody>
      </p:sp>
      <p:sp>
        <p:nvSpPr>
          <p:cNvPr id="601" name="ZoneTexte 600"/>
          <p:cNvSpPr txBox="1"/>
          <p:nvPr/>
        </p:nvSpPr>
        <p:spPr>
          <a:xfrm>
            <a:off x="4084787" y="150409"/>
            <a:ext cx="3576701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Fonctions de Transfert</a:t>
            </a:r>
          </a:p>
        </p:txBody>
      </p:sp>
      <p:cxnSp>
        <p:nvCxnSpPr>
          <p:cNvPr id="535" name="Connecteur droit avec flèche 534"/>
          <p:cNvCxnSpPr>
            <a:stCxn id="604" idx="2"/>
          </p:cNvCxnSpPr>
          <p:nvPr/>
        </p:nvCxnSpPr>
        <p:spPr>
          <a:xfrm>
            <a:off x="4678451" y="2800059"/>
            <a:ext cx="1798" cy="433207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" name="Arc 603"/>
          <p:cNvSpPr/>
          <p:nvPr/>
        </p:nvSpPr>
        <p:spPr>
          <a:xfrm>
            <a:off x="4621039" y="2680580"/>
            <a:ext cx="126707" cy="119745"/>
          </a:xfrm>
          <a:prstGeom prst="arc">
            <a:avLst>
              <a:gd name="adj1" fmla="val 16200000"/>
              <a:gd name="adj2" fmla="val 5722875"/>
            </a:avLst>
          </a:prstGeom>
          <a:ln w="222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35" tIns="52169" rIns="104335" bIns="52169" rtlCol="0" anchor="ctr"/>
          <a:lstStyle/>
          <a:p>
            <a:pPr algn="ctr"/>
            <a:endParaRPr lang="fr-FR"/>
          </a:p>
        </p:txBody>
      </p:sp>
      <p:cxnSp>
        <p:nvCxnSpPr>
          <p:cNvPr id="606" name="Connecteur droit avec flèche 605"/>
          <p:cNvCxnSpPr/>
          <p:nvPr/>
        </p:nvCxnSpPr>
        <p:spPr>
          <a:xfrm>
            <a:off x="4678451" y="1336613"/>
            <a:ext cx="0" cy="1348177"/>
          </a:xfrm>
          <a:prstGeom prst="straightConnector1">
            <a:avLst/>
          </a:prstGeom>
          <a:ln w="22225">
            <a:solidFill>
              <a:srgbClr val="FF9D68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à coins arrondis 41"/>
          <p:cNvSpPr/>
          <p:nvPr/>
        </p:nvSpPr>
        <p:spPr>
          <a:xfrm>
            <a:off x="3440706" y="2205894"/>
            <a:ext cx="985177" cy="262289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3471852" y="2171994"/>
            <a:ext cx="92359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latin typeface="Times New Roman"/>
                <a:cs typeface="Times New Roman"/>
              </a:rPr>
              <a:t>CLASS</a:t>
            </a:r>
          </a:p>
        </p:txBody>
      </p:sp>
      <p:sp>
        <p:nvSpPr>
          <p:cNvPr id="43" name="Triangle isocèle 42"/>
          <p:cNvSpPr/>
          <p:nvPr/>
        </p:nvSpPr>
        <p:spPr>
          <a:xfrm>
            <a:off x="3560065" y="1070557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3582013" y="1299035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FF9D68"/>
                </a:solidFill>
                <a:latin typeface="Times New Roman"/>
                <a:cs typeface="Times New Roman"/>
              </a:rPr>
              <a:t>PSD</a:t>
            </a:r>
          </a:p>
        </p:txBody>
      </p:sp>
      <p:cxnSp>
        <p:nvCxnSpPr>
          <p:cNvPr id="45" name="Connecteur droit avec flèche 44"/>
          <p:cNvCxnSpPr/>
          <p:nvPr/>
        </p:nvCxnSpPr>
        <p:spPr>
          <a:xfrm>
            <a:off x="3929928" y="1666526"/>
            <a:ext cx="0" cy="529558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>
            <a:off x="4425884" y="2344942"/>
            <a:ext cx="262955" cy="0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950694" y="2468186"/>
            <a:ext cx="0" cy="283131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3888358" y="2469912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5372581" y="2469912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4677846" y="3674086"/>
            <a:ext cx="716071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latin typeface="Cambria Math"/>
                <a:cs typeface="Cambria Math"/>
              </a:rPr>
              <a:t>C+HDM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3949188" y="2426805"/>
            <a:ext cx="49057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latin typeface="Cambria Math"/>
                <a:cs typeface="Cambria Math"/>
              </a:rPr>
              <a:t>RPSN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5427375" y="2416093"/>
            <a:ext cx="739758" cy="660456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latin typeface="Cambria Math"/>
                <a:cs typeface="Cambria Math"/>
              </a:rPr>
              <a:t>CDM</a:t>
            </a:r>
          </a:p>
          <a:p>
            <a:r>
              <a:rPr lang="fr-FR" sz="900" dirty="0">
                <a:latin typeface="Cambria Math"/>
                <a:cs typeface="Cambria Math"/>
              </a:rPr>
              <a:t>WDM</a:t>
            </a:r>
          </a:p>
          <a:p>
            <a:r>
              <a:rPr lang="fr-FR" sz="900" dirty="0">
                <a:latin typeface="Cambria Math"/>
                <a:cs typeface="Cambria Math"/>
              </a:rPr>
              <a:t>C+WDM</a:t>
            </a:r>
          </a:p>
          <a:p>
            <a:r>
              <a:rPr lang="fr-FR" sz="900" dirty="0">
                <a:latin typeface="Cambria Math"/>
                <a:cs typeface="Cambria Math"/>
              </a:rPr>
              <a:t>C+HDM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6651275" y="1087517"/>
            <a:ext cx="3579177" cy="59778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C</a:t>
            </a:r>
            <a:r>
              <a:rPr lang="fr-FR" sz="1600" dirty="0">
                <a:latin typeface="Superclarendon Light"/>
                <a:cs typeface="Superclarendon Light"/>
              </a:rPr>
              <a:t>ode for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A</a:t>
            </a:r>
            <a:r>
              <a:rPr lang="fr-FR" sz="1600" dirty="0">
                <a:latin typeface="Superclarendon Light"/>
                <a:cs typeface="Superclarendon Light"/>
              </a:rPr>
              <a:t>nisotropies in the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M</a:t>
            </a:r>
            <a:r>
              <a:rPr lang="fr-FR" sz="1600" dirty="0" err="1">
                <a:latin typeface="Superclarendon Light"/>
                <a:cs typeface="Superclarendon Light"/>
              </a:rPr>
              <a:t>icrowave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B</a:t>
            </a:r>
            <a:r>
              <a:rPr lang="fr-FR" sz="1600" dirty="0">
                <a:latin typeface="Superclarendon Light"/>
                <a:cs typeface="Superclarendon Light"/>
              </a:rPr>
              <a:t>ackground 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783857" y="1564439"/>
            <a:ext cx="3824807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Antony Lewis &amp; Anthony </a:t>
            </a:r>
            <a:r>
              <a:rPr lang="fr-FR" sz="1400" dirty="0" err="1">
                <a:latin typeface="Superclarendon Light Italic"/>
                <a:cs typeface="Superclarendon Light Italic"/>
              </a:rPr>
              <a:t>Challinor</a:t>
            </a:r>
            <a:r>
              <a:rPr lang="fr-FR" sz="1400" dirty="0">
                <a:latin typeface="Superclarendon Light Italic"/>
                <a:cs typeface="Superclarendon Light Italic"/>
              </a:rPr>
              <a:t> 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98758" y="1087517"/>
            <a:ext cx="3244455" cy="597783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C</a:t>
            </a:r>
            <a:r>
              <a:rPr lang="fr-FR" sz="1600" dirty="0" err="1">
                <a:latin typeface="Superclarendon Light"/>
                <a:cs typeface="Superclarendon Light"/>
              </a:rPr>
              <a:t>osmic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L</a:t>
            </a:r>
            <a:r>
              <a:rPr lang="fr-FR" sz="1600" dirty="0" err="1">
                <a:latin typeface="Superclarendon Light"/>
                <a:cs typeface="Superclarendon Light"/>
              </a:rPr>
              <a:t>inear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A</a:t>
            </a:r>
            <a:r>
              <a:rPr lang="fr-FR" sz="1600" dirty="0" err="1">
                <a:latin typeface="Superclarendon Light"/>
                <a:cs typeface="Superclarendon Light"/>
              </a:rPr>
              <a:t>nisotropy</a:t>
            </a:r>
            <a:endParaRPr lang="fr-FR" sz="1600" dirty="0">
              <a:latin typeface="Superclarendon Light"/>
              <a:cs typeface="Superclarendon Light"/>
            </a:endParaRPr>
          </a:p>
          <a:p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600" dirty="0" err="1">
                <a:latin typeface="Superclarendon Light"/>
                <a:cs typeface="Superclarendon Light"/>
              </a:rPr>
              <a:t>olving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S</a:t>
            </a:r>
            <a:r>
              <a:rPr lang="fr-FR" sz="1600" dirty="0">
                <a:latin typeface="Superclarendon Light"/>
                <a:cs typeface="Superclarendon Light"/>
              </a:rPr>
              <a:t>ystem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266979" y="1584321"/>
            <a:ext cx="284845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Julien </a:t>
            </a:r>
            <a:r>
              <a:rPr lang="fr-FR" sz="1400" dirty="0" err="1">
                <a:latin typeface="Superclarendon Light Italic"/>
                <a:cs typeface="Superclarendon Light Italic"/>
              </a:rPr>
              <a:t>Lesgourgues</a:t>
            </a:r>
            <a:endParaRPr lang="fr-FR" sz="1400" dirty="0">
              <a:latin typeface="Superclarendon Light Italic"/>
              <a:cs typeface="Superclarendon Light Italic"/>
            </a:endParaRPr>
          </a:p>
        </p:txBody>
      </p:sp>
      <p:pic>
        <p:nvPicPr>
          <p:cNvPr id="3" name="Image 2" descr="Pcdm_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" y="2469909"/>
            <a:ext cx="3202446" cy="2561957"/>
          </a:xfrm>
          <a:prstGeom prst="rect">
            <a:avLst/>
          </a:prstGeom>
        </p:spPr>
      </p:pic>
      <p:sp>
        <p:nvSpPr>
          <p:cNvPr id="60" name="Triangle rectangle 59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61" name="ZoneTexte 60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682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43" name="Triangle isocèle 542"/>
          <p:cNvSpPr/>
          <p:nvPr/>
        </p:nvSpPr>
        <p:spPr>
          <a:xfrm flipV="1">
            <a:off x="3506024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63" name="Triangle isocèle 562"/>
          <p:cNvSpPr/>
          <p:nvPr/>
        </p:nvSpPr>
        <p:spPr>
          <a:xfrm flipV="1">
            <a:off x="4267170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64" name="Triangle isocèle 563"/>
          <p:cNvSpPr/>
          <p:nvPr/>
        </p:nvSpPr>
        <p:spPr>
          <a:xfrm flipV="1">
            <a:off x="5009919" y="4140566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65" name="Triangle isocèle 564"/>
          <p:cNvSpPr/>
          <p:nvPr/>
        </p:nvSpPr>
        <p:spPr>
          <a:xfrm flipV="1">
            <a:off x="5025105" y="3070214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84" name="ZoneTexte 583"/>
          <p:cNvSpPr txBox="1"/>
          <p:nvPr/>
        </p:nvSpPr>
        <p:spPr>
          <a:xfrm>
            <a:off x="5200514" y="3011280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>
                <a:solidFill>
                  <a:srgbClr val="008000"/>
                </a:solidFill>
                <a:latin typeface="Cambria Math"/>
                <a:cs typeface="Cambria Math"/>
              </a:rPr>
              <a:t>P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m</a:t>
            </a:r>
          </a:p>
        </p:txBody>
      </p:sp>
      <p:sp>
        <p:nvSpPr>
          <p:cNvPr id="587" name="ZoneTexte 586"/>
          <p:cNvSpPr txBox="1"/>
          <p:nvPr/>
        </p:nvSpPr>
        <p:spPr>
          <a:xfrm>
            <a:off x="5200514" y="4081692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n</a:t>
            </a:r>
            <a:endParaRPr lang="fr-FR" sz="1400" baseline="-25000" dirty="0">
              <a:solidFill>
                <a:srgbClr val="008000"/>
              </a:solidFill>
              <a:latin typeface="Symbol" charset="2"/>
              <a:cs typeface="Symbol" charset="2"/>
            </a:endParaRPr>
          </a:p>
        </p:txBody>
      </p:sp>
      <p:sp>
        <p:nvSpPr>
          <p:cNvPr id="588" name="ZoneTexte 587"/>
          <p:cNvSpPr txBox="1"/>
          <p:nvPr/>
        </p:nvSpPr>
        <p:spPr>
          <a:xfrm>
            <a:off x="3582014" y="4071883"/>
            <a:ext cx="606147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dm</a:t>
            </a:r>
            <a:endParaRPr lang="fr-FR" sz="1400" baseline="-25000" dirty="0">
              <a:solidFill>
                <a:srgbClr val="008000"/>
              </a:solidFill>
              <a:latin typeface="Cambria Math"/>
              <a:cs typeface="Cambria Math"/>
            </a:endParaRPr>
          </a:p>
        </p:txBody>
      </p:sp>
      <p:sp>
        <p:nvSpPr>
          <p:cNvPr id="589" name="ZoneTexte 588"/>
          <p:cNvSpPr txBox="1"/>
          <p:nvPr/>
        </p:nvSpPr>
        <p:spPr>
          <a:xfrm>
            <a:off x="4415501" y="4095900"/>
            <a:ext cx="447630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b</a:t>
            </a:r>
          </a:p>
        </p:txBody>
      </p:sp>
      <p:sp>
        <p:nvSpPr>
          <p:cNvPr id="592" name="ZoneTexte 591"/>
          <p:cNvSpPr txBox="1"/>
          <p:nvPr/>
        </p:nvSpPr>
        <p:spPr>
          <a:xfrm>
            <a:off x="3602781" y="4334590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6" name="ZoneTexte 595"/>
          <p:cNvSpPr txBox="1"/>
          <p:nvPr/>
        </p:nvSpPr>
        <p:spPr>
          <a:xfrm>
            <a:off x="4360112" y="4336461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7" name="ZoneTexte 596"/>
          <p:cNvSpPr txBox="1"/>
          <p:nvPr/>
        </p:nvSpPr>
        <p:spPr>
          <a:xfrm>
            <a:off x="5117772" y="4315289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98" name="ZoneTexte 597"/>
          <p:cNvSpPr txBox="1"/>
          <p:nvPr/>
        </p:nvSpPr>
        <p:spPr>
          <a:xfrm>
            <a:off x="5117772" y="3251213"/>
            <a:ext cx="585485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600" name="ZoneTexte 599"/>
          <p:cNvSpPr txBox="1"/>
          <p:nvPr/>
        </p:nvSpPr>
        <p:spPr>
          <a:xfrm>
            <a:off x="98758" y="102368"/>
            <a:ext cx="4316743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Conditions Initiales</a:t>
            </a:r>
          </a:p>
        </p:txBody>
      </p:sp>
      <p:sp>
        <p:nvSpPr>
          <p:cNvPr id="601" name="ZoneTexte 600"/>
          <p:cNvSpPr txBox="1"/>
          <p:nvPr/>
        </p:nvSpPr>
        <p:spPr>
          <a:xfrm>
            <a:off x="863963" y="533343"/>
            <a:ext cx="6038288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Engendrement des positions et vitesses</a:t>
            </a:r>
          </a:p>
        </p:txBody>
      </p:sp>
      <p:sp>
        <p:nvSpPr>
          <p:cNvPr id="54" name="Ellipse 53"/>
          <p:cNvSpPr/>
          <p:nvPr/>
        </p:nvSpPr>
        <p:spPr>
          <a:xfrm>
            <a:off x="7062782" y="431528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>
            <a:off x="7543515" y="4954772"/>
            <a:ext cx="985177" cy="262289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7574664" y="4920872"/>
            <a:ext cx="92359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latin typeface="Times New Roman"/>
                <a:cs typeface="Times New Roman"/>
              </a:rPr>
              <a:t>2LPTic</a:t>
            </a:r>
          </a:p>
        </p:txBody>
      </p:sp>
      <p:cxnSp>
        <p:nvCxnSpPr>
          <p:cNvPr id="59" name="Connecteur droit avec flèche 58"/>
          <p:cNvCxnSpPr/>
          <p:nvPr/>
        </p:nvCxnSpPr>
        <p:spPr>
          <a:xfrm>
            <a:off x="3883112" y="5854993"/>
            <a:ext cx="4191129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883107" y="4750110"/>
            <a:ext cx="0" cy="1104883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4653089" y="4752744"/>
            <a:ext cx="0" cy="1104883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5400639" y="4752744"/>
            <a:ext cx="0" cy="1104883"/>
          </a:xfrm>
          <a:prstGeom prst="straightConnector1">
            <a:avLst/>
          </a:prstGeom>
          <a:ln w="22225">
            <a:solidFill>
              <a:srgbClr val="000000"/>
            </a:solidFill>
            <a:prstDash val="lg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878240" y="3376449"/>
            <a:ext cx="0" cy="2481178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>
            <a:off x="5598256" y="3380465"/>
            <a:ext cx="290369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8074237" y="5226875"/>
            <a:ext cx="0" cy="630756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8074237" y="4537861"/>
            <a:ext cx="0" cy="416911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H="1">
            <a:off x="7522169" y="4553274"/>
            <a:ext cx="552071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riangle isocèle 74"/>
          <p:cNvSpPr/>
          <p:nvPr/>
        </p:nvSpPr>
        <p:spPr>
          <a:xfrm>
            <a:off x="6914841" y="5146684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6" name="ZoneTexte 75"/>
          <p:cNvSpPr txBox="1"/>
          <p:nvPr/>
        </p:nvSpPr>
        <p:spPr>
          <a:xfrm>
            <a:off x="6936789" y="5443850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FF9D68"/>
                </a:solidFill>
                <a:latin typeface="Times New Roman"/>
                <a:cs typeface="Times New Roman"/>
              </a:rPr>
              <a:t>seed</a:t>
            </a:r>
            <a:endParaRPr lang="fr-FR" sz="1400" dirty="0">
              <a:solidFill>
                <a:srgbClr val="FF9D68"/>
              </a:solidFill>
              <a:latin typeface="Times New Roman"/>
              <a:cs typeface="Times New Roman"/>
            </a:endParaRP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7808901" y="5232355"/>
            <a:ext cx="0" cy="309610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 flipH="1">
            <a:off x="7549212" y="5541969"/>
            <a:ext cx="262515" cy="1"/>
          </a:xfrm>
          <a:prstGeom prst="straightConnector1">
            <a:avLst/>
          </a:prstGeom>
          <a:ln w="22225">
            <a:solidFill>
              <a:srgbClr val="FF9D68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6992362" y="4382277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572213" y="4537858"/>
            <a:ext cx="490568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572211" y="4537861"/>
            <a:ext cx="0" cy="416911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à coins arrondis 41"/>
          <p:cNvSpPr/>
          <p:nvPr/>
        </p:nvSpPr>
        <p:spPr>
          <a:xfrm>
            <a:off x="6037620" y="4968843"/>
            <a:ext cx="985177" cy="262289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6068765" y="4934943"/>
            <a:ext cx="923593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latin typeface="Times New Roman"/>
                <a:cs typeface="Times New Roman"/>
              </a:rPr>
              <a:t>N-</a:t>
            </a:r>
            <a:r>
              <a:rPr lang="fr-FR" sz="1400" b="1" dirty="0" err="1">
                <a:latin typeface="Times New Roman"/>
                <a:cs typeface="Times New Roman"/>
              </a:rPr>
              <a:t>GENic</a:t>
            </a:r>
            <a:endParaRPr lang="fr-FR" sz="1400" b="1" dirty="0">
              <a:latin typeface="Times New Roman"/>
              <a:cs typeface="Times New Roman"/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6572211" y="5240944"/>
            <a:ext cx="0" cy="60687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6772302" y="5245931"/>
            <a:ext cx="0" cy="309610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>
            <a:off x="6762715" y="5555544"/>
            <a:ext cx="262515" cy="1"/>
          </a:xfrm>
          <a:prstGeom prst="straightConnector1">
            <a:avLst/>
          </a:prstGeom>
          <a:ln w="22225">
            <a:solidFill>
              <a:srgbClr val="FF9D68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512361" y="5491002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8005948" y="5491003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5805330" y="5571529"/>
            <a:ext cx="821101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latin typeface="Cambria Math"/>
                <a:cs typeface="Cambria Math"/>
              </a:rPr>
              <a:t>N &gt; 1,024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7974801" y="5571529"/>
            <a:ext cx="821101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900" dirty="0">
                <a:latin typeface="Cambria Math"/>
                <a:cs typeface="Cambria Math"/>
              </a:rPr>
              <a:t>N &lt; 1,024</a:t>
            </a:r>
          </a:p>
        </p:txBody>
      </p:sp>
      <p:sp>
        <p:nvSpPr>
          <p:cNvPr id="56" name="Triangle isocèle 55"/>
          <p:cNvSpPr/>
          <p:nvPr/>
        </p:nvSpPr>
        <p:spPr>
          <a:xfrm>
            <a:off x="5025198" y="1055178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47152" y="1352343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FF9D68"/>
                </a:solidFill>
                <a:latin typeface="Times New Roman"/>
                <a:cs typeface="Times New Roman"/>
              </a:rPr>
              <a:t>cosmo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5598254" y="1350654"/>
            <a:ext cx="439363" cy="0"/>
          </a:xfrm>
          <a:prstGeom prst="straightConnector1">
            <a:avLst/>
          </a:prstGeom>
          <a:ln w="28575">
            <a:solidFill>
              <a:srgbClr val="FF9D68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6037617" y="1352342"/>
            <a:ext cx="0" cy="2788225"/>
          </a:xfrm>
          <a:prstGeom prst="straightConnector1">
            <a:avLst/>
          </a:prstGeom>
          <a:ln w="22225">
            <a:solidFill>
              <a:srgbClr val="FF9D68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6037622" y="4140565"/>
            <a:ext cx="2460635" cy="0"/>
          </a:xfrm>
          <a:prstGeom prst="straightConnector1">
            <a:avLst/>
          </a:prstGeom>
          <a:ln w="28575">
            <a:solidFill>
              <a:srgbClr val="FF9D68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498252" y="4138789"/>
            <a:ext cx="0" cy="796157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6037617" y="4155196"/>
            <a:ext cx="0" cy="796157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Image 71" descr="gl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4" y="2061481"/>
            <a:ext cx="2782838" cy="2629935"/>
          </a:xfrm>
          <a:prstGeom prst="rect">
            <a:avLst/>
          </a:prstGeom>
        </p:spPr>
      </p:pic>
      <p:sp>
        <p:nvSpPr>
          <p:cNvPr id="74" name="ZoneTexte 73"/>
          <p:cNvSpPr txBox="1"/>
          <p:nvPr/>
        </p:nvSpPr>
        <p:spPr>
          <a:xfrm>
            <a:off x="217495" y="4578654"/>
            <a:ext cx="2592505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latin typeface="Superclarendon Light"/>
                <a:cs typeface="Superclarendon Light"/>
              </a:rPr>
              <a:t>distribution verre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5436455" y="6169028"/>
            <a:ext cx="5275571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2</a:t>
            </a:r>
            <a:r>
              <a:rPr lang="fr-FR" sz="1600" dirty="0">
                <a:latin typeface="Superclarendon Light"/>
                <a:cs typeface="Superclarendon Light"/>
              </a:rPr>
              <a:t>nd-order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L</a:t>
            </a:r>
            <a:r>
              <a:rPr lang="fr-FR" sz="1600" dirty="0" err="1">
                <a:latin typeface="Superclarendon Light"/>
                <a:cs typeface="Superclarendon Light"/>
              </a:rPr>
              <a:t>agrangian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P</a:t>
            </a:r>
            <a:r>
              <a:rPr lang="fr-FR" sz="1600" dirty="0">
                <a:latin typeface="Superclarendon Light"/>
                <a:cs typeface="Superclarendon Light"/>
              </a:rPr>
              <a:t>erturbation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T</a:t>
            </a:r>
            <a:r>
              <a:rPr lang="fr-FR" sz="1600" dirty="0" err="1">
                <a:latin typeface="Superclarendon Light"/>
                <a:cs typeface="Superclarendon Light"/>
              </a:rPr>
              <a:t>heory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636580" y="6520590"/>
            <a:ext cx="4038950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M. </a:t>
            </a:r>
            <a:r>
              <a:rPr lang="fr-FR" sz="1400" dirty="0" err="1">
                <a:latin typeface="Superclarendon Light Italic"/>
                <a:cs typeface="Superclarendon Light Italic"/>
              </a:rPr>
              <a:t>Crocce</a:t>
            </a:r>
            <a:r>
              <a:rPr lang="fr-FR" sz="1400" dirty="0">
                <a:latin typeface="Superclarendon Light Italic"/>
                <a:cs typeface="Superclarendon Light Italic"/>
              </a:rPr>
              <a:t>, S. </a:t>
            </a:r>
            <a:r>
              <a:rPr lang="fr-FR" sz="1400" dirty="0" err="1">
                <a:latin typeface="Superclarendon Light Italic"/>
                <a:cs typeface="Superclarendon Light Italic"/>
              </a:rPr>
              <a:t>Pueblas</a:t>
            </a:r>
            <a:r>
              <a:rPr lang="fr-FR" sz="1400" dirty="0">
                <a:latin typeface="Superclarendon Light Italic"/>
                <a:cs typeface="Superclarendon Light Italic"/>
              </a:rPr>
              <a:t>, </a:t>
            </a:r>
            <a:r>
              <a:rPr lang="fr-FR" sz="1400" dirty="0" err="1">
                <a:latin typeface="Superclarendon Light Italic"/>
                <a:cs typeface="Superclarendon Light Italic"/>
              </a:rPr>
              <a:t>R.Scoccimarro</a:t>
            </a:r>
            <a:endParaRPr lang="fr-FR" sz="1400" dirty="0">
              <a:latin typeface="Superclarendon Light Italic"/>
              <a:cs typeface="Superclarendon Light Italic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101884" y="6172371"/>
            <a:ext cx="4761244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N</a:t>
            </a:r>
            <a:r>
              <a:rPr lang="fr-FR" sz="1600" dirty="0">
                <a:latin typeface="Superclarendon Light"/>
                <a:cs typeface="Superclarendon Light"/>
              </a:rPr>
              <a:t>-body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GEN</a:t>
            </a:r>
            <a:r>
              <a:rPr lang="fr-FR" sz="1600" dirty="0" err="1">
                <a:latin typeface="Superclarendon Light"/>
                <a:cs typeface="Superclarendon Light"/>
              </a:rPr>
              <a:t>erator</a:t>
            </a:r>
            <a:r>
              <a:rPr lang="fr-FR" sz="1600" dirty="0">
                <a:latin typeface="Superclarendon Light"/>
                <a:cs typeface="Superclarendon Light"/>
              </a:rPr>
              <a:t> of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I</a:t>
            </a:r>
            <a:r>
              <a:rPr lang="fr-FR" sz="1600" dirty="0">
                <a:latin typeface="Superclarendon Light"/>
                <a:cs typeface="Superclarendon Light"/>
              </a:rPr>
              <a:t>nitial </a:t>
            </a:r>
            <a:r>
              <a:rPr lang="fr-FR" sz="1600" dirty="0">
                <a:solidFill>
                  <a:srgbClr val="660066"/>
                </a:solidFill>
                <a:latin typeface="Superclarendon Black"/>
                <a:cs typeface="Superclarendon Black"/>
              </a:rPr>
              <a:t>C</a:t>
            </a:r>
            <a:r>
              <a:rPr lang="fr-FR" sz="1600" dirty="0">
                <a:latin typeface="Superclarendon Light"/>
                <a:cs typeface="Superclarendon Light"/>
              </a:rPr>
              <a:t>onditions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304503" y="6520590"/>
            <a:ext cx="207284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Volker Springel</a:t>
            </a:r>
          </a:p>
        </p:txBody>
      </p:sp>
      <p:sp>
        <p:nvSpPr>
          <p:cNvPr id="88" name="Triangle rectangle 87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89" name="ZoneTexte 88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91" name="ZoneTexte 9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480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00" name="ZoneTexte 599"/>
          <p:cNvSpPr txBox="1"/>
          <p:nvPr/>
        </p:nvSpPr>
        <p:spPr>
          <a:xfrm>
            <a:off x="98758" y="102368"/>
            <a:ext cx="4316743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Calcul Numérique</a:t>
            </a:r>
          </a:p>
        </p:txBody>
      </p:sp>
      <p:sp>
        <p:nvSpPr>
          <p:cNvPr id="601" name="ZoneTexte 600"/>
          <p:cNvSpPr txBox="1"/>
          <p:nvPr/>
        </p:nvSpPr>
        <p:spPr>
          <a:xfrm>
            <a:off x="3831352" y="150409"/>
            <a:ext cx="6038288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N-corps &amp; Hydrodynamique</a:t>
            </a:r>
          </a:p>
        </p:txBody>
      </p:sp>
      <p:sp>
        <p:nvSpPr>
          <p:cNvPr id="54" name="Ellipse 53"/>
          <p:cNvSpPr/>
          <p:nvPr/>
        </p:nvSpPr>
        <p:spPr>
          <a:xfrm>
            <a:off x="7062782" y="431528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1" name="ZoneTexte 80"/>
          <p:cNvSpPr txBox="1"/>
          <p:nvPr/>
        </p:nvSpPr>
        <p:spPr>
          <a:xfrm>
            <a:off x="6992362" y="4382277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z=30</a:t>
            </a:r>
          </a:p>
        </p:txBody>
      </p:sp>
      <p:sp>
        <p:nvSpPr>
          <p:cNvPr id="56" name="Triangle isocèle 55"/>
          <p:cNvSpPr/>
          <p:nvPr/>
        </p:nvSpPr>
        <p:spPr>
          <a:xfrm>
            <a:off x="5025198" y="1055178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5047152" y="1352343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FF9D68"/>
                </a:solidFill>
                <a:latin typeface="Times New Roman"/>
                <a:cs typeface="Times New Roman"/>
              </a:rPr>
              <a:t>cosmo</a:t>
            </a:r>
          </a:p>
        </p:txBody>
      </p:sp>
      <p:sp>
        <p:nvSpPr>
          <p:cNvPr id="41" name="Ellipse 40"/>
          <p:cNvSpPr/>
          <p:nvPr/>
        </p:nvSpPr>
        <p:spPr>
          <a:xfrm>
            <a:off x="6337664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267244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z=4.0</a:t>
            </a:r>
          </a:p>
        </p:txBody>
      </p:sp>
      <p:sp>
        <p:nvSpPr>
          <p:cNvPr id="43" name="Ellipse 42"/>
          <p:cNvSpPr/>
          <p:nvPr/>
        </p:nvSpPr>
        <p:spPr>
          <a:xfrm>
            <a:off x="6830078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6759658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z=4.2</a:t>
            </a:r>
          </a:p>
        </p:txBody>
      </p:sp>
      <p:sp>
        <p:nvSpPr>
          <p:cNvPr id="45" name="Ellipse 44"/>
          <p:cNvSpPr/>
          <p:nvPr/>
        </p:nvSpPr>
        <p:spPr>
          <a:xfrm>
            <a:off x="7315297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7244877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z=4.4</a:t>
            </a:r>
          </a:p>
        </p:txBody>
      </p:sp>
      <p:sp>
        <p:nvSpPr>
          <p:cNvPr id="47" name="Ellipse 46"/>
          <p:cNvSpPr/>
          <p:nvPr/>
        </p:nvSpPr>
        <p:spPr>
          <a:xfrm>
            <a:off x="7807711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7737291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z=4.6</a:t>
            </a:r>
          </a:p>
        </p:txBody>
      </p:sp>
      <p:sp>
        <p:nvSpPr>
          <p:cNvPr id="49" name="Ellipse 48"/>
          <p:cNvSpPr/>
          <p:nvPr/>
        </p:nvSpPr>
        <p:spPr>
          <a:xfrm>
            <a:off x="6110592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6040175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z=3.0</a:t>
            </a:r>
          </a:p>
        </p:txBody>
      </p:sp>
      <p:sp>
        <p:nvSpPr>
          <p:cNvPr id="51" name="Ellipse 50"/>
          <p:cNvSpPr/>
          <p:nvPr/>
        </p:nvSpPr>
        <p:spPr>
          <a:xfrm>
            <a:off x="6603006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32589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z=3.2</a:t>
            </a:r>
          </a:p>
        </p:txBody>
      </p:sp>
      <p:sp>
        <p:nvSpPr>
          <p:cNvPr id="53" name="Ellipse 52"/>
          <p:cNvSpPr/>
          <p:nvPr/>
        </p:nvSpPr>
        <p:spPr>
          <a:xfrm>
            <a:off x="7088228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6" name="ZoneTexte 65"/>
          <p:cNvSpPr txBox="1"/>
          <p:nvPr/>
        </p:nvSpPr>
        <p:spPr>
          <a:xfrm>
            <a:off x="7017808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z=3.4</a:t>
            </a:r>
          </a:p>
        </p:txBody>
      </p:sp>
      <p:sp>
        <p:nvSpPr>
          <p:cNvPr id="68" name="Ellipse 67"/>
          <p:cNvSpPr/>
          <p:nvPr/>
        </p:nvSpPr>
        <p:spPr>
          <a:xfrm>
            <a:off x="7580639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7510222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z=3.6</a:t>
            </a:r>
          </a:p>
        </p:txBody>
      </p:sp>
      <p:sp>
        <p:nvSpPr>
          <p:cNvPr id="72" name="Ellipse 71"/>
          <p:cNvSpPr/>
          <p:nvPr/>
        </p:nvSpPr>
        <p:spPr>
          <a:xfrm>
            <a:off x="6335434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4" name="ZoneTexte 73"/>
          <p:cNvSpPr txBox="1"/>
          <p:nvPr/>
        </p:nvSpPr>
        <p:spPr>
          <a:xfrm>
            <a:off x="6265014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z=2.2</a:t>
            </a:r>
          </a:p>
        </p:txBody>
      </p:sp>
      <p:sp>
        <p:nvSpPr>
          <p:cNvPr id="78" name="Ellipse 77"/>
          <p:cNvSpPr/>
          <p:nvPr/>
        </p:nvSpPr>
        <p:spPr>
          <a:xfrm>
            <a:off x="6827849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0" name="ZoneTexte 79"/>
          <p:cNvSpPr txBox="1"/>
          <p:nvPr/>
        </p:nvSpPr>
        <p:spPr>
          <a:xfrm>
            <a:off x="6757429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z=2.4</a:t>
            </a:r>
          </a:p>
        </p:txBody>
      </p:sp>
      <p:sp>
        <p:nvSpPr>
          <p:cNvPr id="82" name="Ellipse 81"/>
          <p:cNvSpPr/>
          <p:nvPr/>
        </p:nvSpPr>
        <p:spPr>
          <a:xfrm>
            <a:off x="7313067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3" name="ZoneTexte 82"/>
          <p:cNvSpPr txBox="1"/>
          <p:nvPr/>
        </p:nvSpPr>
        <p:spPr>
          <a:xfrm>
            <a:off x="7242647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z=2.6</a:t>
            </a:r>
          </a:p>
        </p:txBody>
      </p:sp>
      <p:sp>
        <p:nvSpPr>
          <p:cNvPr id="84" name="Ellipse 83"/>
          <p:cNvSpPr/>
          <p:nvPr/>
        </p:nvSpPr>
        <p:spPr>
          <a:xfrm>
            <a:off x="7805482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5" name="ZoneTexte 84"/>
          <p:cNvSpPr txBox="1"/>
          <p:nvPr/>
        </p:nvSpPr>
        <p:spPr>
          <a:xfrm>
            <a:off x="7735062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z=2.8</a:t>
            </a:r>
          </a:p>
        </p:txBody>
      </p:sp>
      <p:sp>
        <p:nvSpPr>
          <p:cNvPr id="86" name="Ellipse 85"/>
          <p:cNvSpPr/>
          <p:nvPr/>
        </p:nvSpPr>
        <p:spPr>
          <a:xfrm>
            <a:off x="8041172" y="2444086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7" name="ZoneTexte 86"/>
          <p:cNvSpPr txBox="1"/>
          <p:nvPr/>
        </p:nvSpPr>
        <p:spPr>
          <a:xfrm>
            <a:off x="7970752" y="2511077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z=3.8</a:t>
            </a:r>
          </a:p>
        </p:txBody>
      </p:sp>
      <p:sp>
        <p:nvSpPr>
          <p:cNvPr id="88" name="Rectangle à coins arrondis 87"/>
          <p:cNvSpPr/>
          <p:nvPr/>
        </p:nvSpPr>
        <p:spPr>
          <a:xfrm>
            <a:off x="6667189" y="3708675"/>
            <a:ext cx="1216701" cy="262289"/>
          </a:xfrm>
          <a:prstGeom prst="roundRect">
            <a:avLst/>
          </a:prstGeom>
          <a:solidFill>
            <a:schemeClr val="tx1"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9" name="ZoneTexte 88"/>
          <p:cNvSpPr txBox="1"/>
          <p:nvPr/>
        </p:nvSpPr>
        <p:spPr>
          <a:xfrm>
            <a:off x="6592547" y="3684435"/>
            <a:ext cx="1345092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latin typeface="Times New Roman"/>
                <a:cs typeface="Times New Roman"/>
              </a:rPr>
              <a:t>GADGET–III</a:t>
            </a:r>
          </a:p>
        </p:txBody>
      </p:sp>
      <p:sp>
        <p:nvSpPr>
          <p:cNvPr id="90" name="Triangle isocèle 89"/>
          <p:cNvSpPr/>
          <p:nvPr/>
        </p:nvSpPr>
        <p:spPr>
          <a:xfrm>
            <a:off x="8006319" y="3673802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91" name="ZoneTexte 90"/>
          <p:cNvSpPr txBox="1"/>
          <p:nvPr/>
        </p:nvSpPr>
        <p:spPr>
          <a:xfrm>
            <a:off x="8028272" y="3970965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FF9D68"/>
                </a:solidFill>
                <a:latin typeface="Times New Roman"/>
                <a:cs typeface="Times New Roman"/>
              </a:rPr>
              <a:t>astro</a:t>
            </a:r>
            <a:endParaRPr lang="fr-FR" sz="1400" dirty="0">
              <a:solidFill>
                <a:srgbClr val="FF9D68"/>
              </a:solidFill>
              <a:latin typeface="Times New Roman"/>
              <a:cs typeface="Times New Roman"/>
            </a:endParaRPr>
          </a:p>
        </p:txBody>
      </p:sp>
      <p:cxnSp>
        <p:nvCxnSpPr>
          <p:cNvPr id="92" name="Connecteur droit avec flèche 91"/>
          <p:cNvCxnSpPr/>
          <p:nvPr/>
        </p:nvCxnSpPr>
        <p:spPr>
          <a:xfrm flipV="1">
            <a:off x="7305070" y="3970963"/>
            <a:ext cx="0" cy="32485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flipV="1">
            <a:off x="7295827" y="3203711"/>
            <a:ext cx="0" cy="489715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 flipV="1">
            <a:off x="8041169" y="3268139"/>
            <a:ext cx="0" cy="234666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6558221" y="3502801"/>
            <a:ext cx="1482948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6568069" y="3268139"/>
            <a:ext cx="0" cy="234666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V="1">
            <a:off x="7537844" y="3268139"/>
            <a:ext cx="0" cy="234666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7045239" y="3268139"/>
            <a:ext cx="0" cy="234666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V="1">
            <a:off x="7790359" y="3203711"/>
            <a:ext cx="0" cy="29909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/>
          <p:nvPr/>
        </p:nvCxnSpPr>
        <p:spPr>
          <a:xfrm flipV="1">
            <a:off x="6827846" y="3212734"/>
            <a:ext cx="0" cy="29909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>
            <a:off x="5598254" y="1350654"/>
            <a:ext cx="439363" cy="0"/>
          </a:xfrm>
          <a:prstGeom prst="straightConnector1">
            <a:avLst/>
          </a:prstGeom>
          <a:ln w="28575">
            <a:solidFill>
              <a:srgbClr val="FF9D68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6037617" y="1352342"/>
            <a:ext cx="0" cy="2513497"/>
          </a:xfrm>
          <a:prstGeom prst="straightConnector1">
            <a:avLst/>
          </a:prstGeom>
          <a:ln w="22225">
            <a:solidFill>
              <a:srgbClr val="FF9D68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H="1" flipV="1">
            <a:off x="7883889" y="3865840"/>
            <a:ext cx="379076" cy="1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6037621" y="3865833"/>
            <a:ext cx="621503" cy="0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HDM100_08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6" t="19020" r="20388" b="11099"/>
          <a:stretch/>
        </p:blipFill>
        <p:spPr>
          <a:xfrm>
            <a:off x="2198656" y="4252923"/>
            <a:ext cx="2879180" cy="2727342"/>
          </a:xfrm>
          <a:prstGeom prst="ellipse">
            <a:avLst/>
          </a:prstGeom>
        </p:spPr>
      </p:pic>
      <p:pic>
        <p:nvPicPr>
          <p:cNvPr id="62" name="Image 61" descr="HDM100_07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1" t="21284" r="21663" b="8834"/>
          <a:stretch/>
        </p:blipFill>
        <p:spPr>
          <a:xfrm>
            <a:off x="1171911" y="2607296"/>
            <a:ext cx="2879179" cy="2727340"/>
          </a:xfrm>
          <a:prstGeom prst="ellipse">
            <a:avLst/>
          </a:prstGeom>
        </p:spPr>
      </p:pic>
      <p:pic>
        <p:nvPicPr>
          <p:cNvPr id="63" name="Image 62" descr="HDM100_05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3" t="20152" r="20261" b="9966"/>
          <a:stretch/>
        </p:blipFill>
        <p:spPr>
          <a:xfrm>
            <a:off x="109362" y="839614"/>
            <a:ext cx="2879179" cy="2727341"/>
          </a:xfrm>
          <a:prstGeom prst="ellipse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538" y="2402041"/>
            <a:ext cx="752924" cy="228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090" y="4067413"/>
            <a:ext cx="762220" cy="228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309" y="6382213"/>
            <a:ext cx="743629" cy="228400"/>
          </a:xfrm>
          <a:prstGeom prst="rect">
            <a:avLst/>
          </a:prstGeom>
        </p:spPr>
      </p:pic>
      <p:sp>
        <p:nvSpPr>
          <p:cNvPr id="67" name="ZoneTexte 66"/>
          <p:cNvSpPr txBox="1"/>
          <p:nvPr/>
        </p:nvSpPr>
        <p:spPr>
          <a:xfrm>
            <a:off x="5557806" y="5884488"/>
            <a:ext cx="5132423" cy="35156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GA</a:t>
            </a:r>
            <a:r>
              <a:rPr lang="fr-FR" sz="1600" dirty="0" err="1">
                <a:latin typeface="Superclarendon Light"/>
                <a:cs typeface="Superclarendon Light"/>
              </a:rPr>
              <a:t>laxies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with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solidFill>
                  <a:srgbClr val="660066"/>
                </a:solidFill>
                <a:latin typeface="Superclarendon Black"/>
                <a:cs typeface="Superclarendon Black"/>
              </a:rPr>
              <a:t>D</a:t>
            </a:r>
            <a:r>
              <a:rPr lang="fr-FR" sz="1600" dirty="0" err="1">
                <a:latin typeface="Superclarendon Light"/>
                <a:cs typeface="Superclarendon Light"/>
              </a:rPr>
              <a:t>ark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matter</a:t>
            </a:r>
            <a:r>
              <a:rPr lang="fr-FR" sz="1600" dirty="0">
                <a:latin typeface="Superclarendon Light"/>
                <a:cs typeface="Superclarendon Light"/>
              </a:rPr>
              <a:t> &amp; 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G</a:t>
            </a:r>
            <a:r>
              <a:rPr lang="fr-FR" sz="1600" dirty="0" err="1">
                <a:latin typeface="Superclarendon Light"/>
                <a:cs typeface="Superclarendon Light"/>
              </a:rPr>
              <a:t>as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  <a:r>
              <a:rPr lang="fr-FR" sz="1600" dirty="0" err="1">
                <a:latin typeface="Superclarendon Light"/>
                <a:cs typeface="Superclarendon Light"/>
              </a:rPr>
              <a:t>int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E</a:t>
            </a:r>
            <a:r>
              <a:rPr lang="fr-FR" sz="1600" dirty="0" err="1">
                <a:latin typeface="Superclarendon Light"/>
                <a:cs typeface="Superclarendon Light"/>
              </a:rPr>
              <a:t>rac</a:t>
            </a:r>
            <a:r>
              <a:rPr lang="fr-FR" sz="1600" b="1" dirty="0" err="1">
                <a:solidFill>
                  <a:srgbClr val="660066"/>
                </a:solidFill>
                <a:latin typeface="Superclarendon Light"/>
                <a:cs typeface="Superclarendon Light"/>
              </a:rPr>
              <a:t>T</a:t>
            </a:r>
            <a:r>
              <a:rPr lang="fr-FR" sz="1600" b="1" dirty="0">
                <a:solidFill>
                  <a:srgbClr val="660066"/>
                </a:solidFill>
                <a:latin typeface="Superclarendon Light"/>
                <a:cs typeface="Superclarendon Light"/>
              </a:rPr>
              <a:t> 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774998" y="6148490"/>
            <a:ext cx="2072848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latin typeface="Superclarendon Light Italic"/>
                <a:cs typeface="Superclarendon Light Italic"/>
              </a:rPr>
              <a:t>Volker Springel</a:t>
            </a:r>
          </a:p>
        </p:txBody>
      </p:sp>
      <p:sp>
        <p:nvSpPr>
          <p:cNvPr id="71" name="Triangle rectangle 70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3" name="ZoneTexte 72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76" name="ZoneTexte 75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40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00" name="ZoneTexte 599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Construction de l’Observable</a:t>
            </a:r>
          </a:p>
        </p:txBody>
      </p:sp>
      <p:sp>
        <p:nvSpPr>
          <p:cNvPr id="111" name="Rectangle à coins arrondis 110"/>
          <p:cNvSpPr/>
          <p:nvPr/>
        </p:nvSpPr>
        <p:spPr>
          <a:xfrm>
            <a:off x="7631245" y="1501205"/>
            <a:ext cx="2844844" cy="2276329"/>
          </a:xfrm>
          <a:prstGeom prst="roundRect">
            <a:avLst>
              <a:gd name="adj" fmla="val 7966"/>
            </a:avLst>
          </a:prstGeom>
          <a:solidFill>
            <a:srgbClr val="660066">
              <a:alpha val="5000"/>
            </a:srgbClr>
          </a:solidFill>
          <a:ln w="31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805482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5" name="ZoneTexte 84"/>
          <p:cNvSpPr txBox="1"/>
          <p:nvPr/>
        </p:nvSpPr>
        <p:spPr>
          <a:xfrm>
            <a:off x="7735062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z=2.8</a:t>
            </a:r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8023989" y="1714426"/>
            <a:ext cx="1586880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9610868" y="1714430"/>
            <a:ext cx="0" cy="47359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8023988" y="1714428"/>
            <a:ext cx="0" cy="318836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9098554" y="2188025"/>
            <a:ext cx="1024630" cy="245892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9" name="ZoneTexte 68"/>
          <p:cNvSpPr txBox="1"/>
          <p:nvPr/>
        </p:nvSpPr>
        <p:spPr>
          <a:xfrm>
            <a:off x="9098553" y="2136427"/>
            <a:ext cx="99913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660066"/>
                </a:solidFill>
                <a:latin typeface="Times New Roman"/>
                <a:cs typeface="Times New Roman"/>
              </a:rPr>
              <a:t>Extract</a:t>
            </a:r>
            <a:endParaRPr lang="fr-FR" sz="1400" b="1" dirty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71" name="Triangle isocèle 70"/>
          <p:cNvSpPr/>
          <p:nvPr/>
        </p:nvSpPr>
        <p:spPr>
          <a:xfrm flipV="1">
            <a:off x="8849726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3" name="Triangle isocèle 72"/>
          <p:cNvSpPr/>
          <p:nvPr/>
        </p:nvSpPr>
        <p:spPr>
          <a:xfrm flipV="1">
            <a:off x="9610871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8868502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</a:t>
            </a:r>
            <a:r>
              <a:rPr lang="fr-FR" sz="1400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, </a:t>
            </a:r>
            <a:r>
              <a:rPr lang="fr-FR" sz="1400" i="1" dirty="0">
                <a:solidFill>
                  <a:srgbClr val="008000"/>
                </a:solidFill>
                <a:latin typeface="Symbol" charset="2"/>
                <a:cs typeface="Symbol" charset="2"/>
              </a:rPr>
              <a:t>r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)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652204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HI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(r)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8814864" y="287234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1,000,000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9586455" y="287392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100,000</a:t>
            </a:r>
          </a:p>
        </p:txBody>
      </p:sp>
      <p:cxnSp>
        <p:nvCxnSpPr>
          <p:cNvPr id="109" name="Connecteur droit avec flèche 108"/>
          <p:cNvCxnSpPr/>
          <p:nvPr/>
        </p:nvCxnSpPr>
        <p:spPr>
          <a:xfrm>
            <a:off x="10007074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9209276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7631244" y="1195200"/>
            <a:ext cx="1936303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solidFill>
                  <a:srgbClr val="660066"/>
                </a:solidFill>
                <a:latin typeface="Cambria Math"/>
                <a:cs typeface="Cambria Math"/>
              </a:rPr>
              <a:t>chaque </a:t>
            </a:r>
            <a:r>
              <a:rPr lang="fr-FR" sz="1400" dirty="0" err="1">
                <a:solidFill>
                  <a:srgbClr val="660066"/>
                </a:solidFill>
                <a:latin typeface="Cambria Math"/>
                <a:cs typeface="Cambria Math"/>
              </a:rPr>
              <a:t>snapshot</a:t>
            </a:r>
            <a:endParaRPr lang="fr-FR" sz="1400" dirty="0">
              <a:solidFill>
                <a:srgbClr val="660066"/>
              </a:solidFill>
              <a:latin typeface="Cambria Math"/>
              <a:cs typeface="Cambria Math"/>
            </a:endParaRPr>
          </a:p>
        </p:txBody>
      </p:sp>
      <p:pic>
        <p:nvPicPr>
          <p:cNvPr id="4" name="Image 3" descr="IGM_z26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5" y="544379"/>
            <a:ext cx="7206818" cy="5675700"/>
          </a:xfrm>
          <a:prstGeom prst="rect">
            <a:avLst/>
          </a:prstGeom>
        </p:spPr>
      </p:pic>
      <p:sp>
        <p:nvSpPr>
          <p:cNvPr id="30" name="Rectangle à coins arrondis 29"/>
          <p:cNvSpPr/>
          <p:nvPr/>
        </p:nvSpPr>
        <p:spPr>
          <a:xfrm>
            <a:off x="5540685" y="6303034"/>
            <a:ext cx="346080" cy="319879"/>
          </a:xfrm>
          <a:prstGeom prst="roundRect">
            <a:avLst>
              <a:gd name="adj" fmla="val 50000"/>
            </a:avLst>
          </a:prstGeom>
          <a:solidFill>
            <a:srgbClr val="BB6F96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4761802" y="6310315"/>
            <a:ext cx="568680" cy="480458"/>
          </a:xfrm>
          <a:prstGeom prst="roundRect">
            <a:avLst>
              <a:gd name="adj" fmla="val 25884"/>
            </a:avLst>
          </a:prstGeom>
          <a:solidFill>
            <a:srgbClr val="0000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63" y="6336064"/>
            <a:ext cx="2155868" cy="405349"/>
          </a:xfrm>
          <a:prstGeom prst="rect">
            <a:avLst/>
          </a:prstGeom>
        </p:spPr>
      </p:pic>
      <p:sp>
        <p:nvSpPr>
          <p:cNvPr id="46" name="ZoneTexte 45"/>
          <p:cNvSpPr txBox="1"/>
          <p:nvPr/>
        </p:nvSpPr>
        <p:spPr>
          <a:xfrm>
            <a:off x="961244" y="6371349"/>
            <a:ext cx="3309510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température M.I.G.</a:t>
            </a:r>
          </a:p>
        </p:txBody>
      </p:sp>
      <p:sp>
        <p:nvSpPr>
          <p:cNvPr id="40" name="Triangle rectangle 39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601" name="ZoneTexte 600"/>
          <p:cNvSpPr txBox="1"/>
          <p:nvPr/>
        </p:nvSpPr>
        <p:spPr>
          <a:xfrm>
            <a:off x="2069539" y="561652"/>
            <a:ext cx="5004434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Traçage de rayons &amp; échantillons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890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00" name="ZoneTexte 599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Construction de l’Observable</a:t>
            </a:r>
          </a:p>
        </p:txBody>
      </p:sp>
      <p:sp>
        <p:nvSpPr>
          <p:cNvPr id="111" name="Rectangle à coins arrondis 110"/>
          <p:cNvSpPr/>
          <p:nvPr/>
        </p:nvSpPr>
        <p:spPr>
          <a:xfrm>
            <a:off x="7631245" y="1501205"/>
            <a:ext cx="2844844" cy="2276329"/>
          </a:xfrm>
          <a:prstGeom prst="roundRect">
            <a:avLst>
              <a:gd name="adj" fmla="val 7966"/>
            </a:avLst>
          </a:prstGeom>
          <a:solidFill>
            <a:srgbClr val="660066">
              <a:alpha val="5000"/>
            </a:srgbClr>
          </a:solidFill>
          <a:ln w="31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805482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5" name="ZoneTexte 84"/>
          <p:cNvSpPr txBox="1"/>
          <p:nvPr/>
        </p:nvSpPr>
        <p:spPr>
          <a:xfrm>
            <a:off x="7735062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z=2.8</a:t>
            </a:r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8023989" y="1714426"/>
            <a:ext cx="1586880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9610868" y="1714430"/>
            <a:ext cx="0" cy="47359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8023988" y="1714428"/>
            <a:ext cx="0" cy="318836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9098554" y="2188025"/>
            <a:ext cx="1024630" cy="245892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9" name="ZoneTexte 68"/>
          <p:cNvSpPr txBox="1"/>
          <p:nvPr/>
        </p:nvSpPr>
        <p:spPr>
          <a:xfrm>
            <a:off x="9098553" y="2136427"/>
            <a:ext cx="99913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660066"/>
                </a:solidFill>
                <a:latin typeface="Times New Roman"/>
                <a:cs typeface="Times New Roman"/>
              </a:rPr>
              <a:t>Extract</a:t>
            </a:r>
            <a:endParaRPr lang="fr-FR" sz="1400" b="1" dirty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71" name="Triangle isocèle 70"/>
          <p:cNvSpPr/>
          <p:nvPr/>
        </p:nvSpPr>
        <p:spPr>
          <a:xfrm flipV="1">
            <a:off x="8849726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3" name="Triangle isocèle 72"/>
          <p:cNvSpPr/>
          <p:nvPr/>
        </p:nvSpPr>
        <p:spPr>
          <a:xfrm flipV="1">
            <a:off x="9610871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8868502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</a:t>
            </a:r>
            <a:r>
              <a:rPr lang="fr-FR" sz="1400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, </a:t>
            </a:r>
            <a:r>
              <a:rPr lang="fr-FR" sz="1400" i="1" dirty="0">
                <a:solidFill>
                  <a:srgbClr val="008000"/>
                </a:solidFill>
                <a:latin typeface="Symbol" charset="2"/>
                <a:cs typeface="Symbol" charset="2"/>
              </a:rPr>
              <a:t>r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)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652204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HI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(r)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8814864" y="287234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1,000,000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9586455" y="287392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100,000</a:t>
            </a:r>
          </a:p>
        </p:txBody>
      </p:sp>
      <p:cxnSp>
        <p:nvCxnSpPr>
          <p:cNvPr id="109" name="Connecteur droit avec flèche 108"/>
          <p:cNvCxnSpPr/>
          <p:nvPr/>
        </p:nvCxnSpPr>
        <p:spPr>
          <a:xfrm>
            <a:off x="10007074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9209276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7631244" y="1195200"/>
            <a:ext cx="1936303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solidFill>
                  <a:srgbClr val="660066"/>
                </a:solidFill>
                <a:latin typeface="Cambria Math"/>
                <a:cs typeface="Cambria Math"/>
              </a:rPr>
              <a:t>chaque </a:t>
            </a:r>
            <a:r>
              <a:rPr lang="fr-FR" sz="1400" dirty="0" err="1">
                <a:solidFill>
                  <a:srgbClr val="660066"/>
                </a:solidFill>
                <a:latin typeface="Cambria Math"/>
                <a:cs typeface="Cambria Math"/>
              </a:rPr>
              <a:t>snapshot</a:t>
            </a:r>
            <a:endParaRPr lang="fr-FR" sz="1400" dirty="0">
              <a:solidFill>
                <a:srgbClr val="660066"/>
              </a:solidFill>
              <a:latin typeface="Cambria Math"/>
              <a:cs typeface="Cambria Math"/>
            </a:endParaRPr>
          </a:p>
        </p:txBody>
      </p:sp>
      <p:pic>
        <p:nvPicPr>
          <p:cNvPr id="41" name="Image 40" descr="IGM_z40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7" y="531507"/>
            <a:ext cx="7249583" cy="5709379"/>
          </a:xfrm>
          <a:prstGeom prst="rect">
            <a:avLst/>
          </a:prstGeom>
        </p:spPr>
      </p:pic>
      <p:sp>
        <p:nvSpPr>
          <p:cNvPr id="38" name="Triangle rectangle 37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069539" y="561652"/>
            <a:ext cx="5004434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Traçage de rayons &amp; échantillons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5540685" y="6303034"/>
            <a:ext cx="346080" cy="319879"/>
          </a:xfrm>
          <a:prstGeom prst="roundRect">
            <a:avLst>
              <a:gd name="adj" fmla="val 50000"/>
            </a:avLst>
          </a:prstGeom>
          <a:solidFill>
            <a:srgbClr val="BB6F96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>
          <a:xfrm>
            <a:off x="4761802" y="6310315"/>
            <a:ext cx="568680" cy="480458"/>
          </a:xfrm>
          <a:prstGeom prst="roundRect">
            <a:avLst>
              <a:gd name="adj" fmla="val 25884"/>
            </a:avLst>
          </a:prstGeom>
          <a:solidFill>
            <a:srgbClr val="00009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85" tIns="45741" rIns="91485" bIns="45741" rtlCol="0" anchor="ctr"/>
          <a:lstStyle/>
          <a:p>
            <a:pPr algn="ctr"/>
            <a:endParaRPr lang="fr-FR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63" y="6336064"/>
            <a:ext cx="2155868" cy="405349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961244" y="6371349"/>
            <a:ext cx="3309510" cy="38293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température M.I.G.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51" name="ZoneTexte 5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836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00" name="ZoneTexte 599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Construction de l’Observable</a:t>
            </a:r>
          </a:p>
        </p:txBody>
      </p:sp>
      <p:sp>
        <p:nvSpPr>
          <p:cNvPr id="111" name="Rectangle à coins arrondis 110"/>
          <p:cNvSpPr/>
          <p:nvPr/>
        </p:nvSpPr>
        <p:spPr>
          <a:xfrm>
            <a:off x="7631245" y="1501205"/>
            <a:ext cx="2844844" cy="2276329"/>
          </a:xfrm>
          <a:prstGeom prst="roundRect">
            <a:avLst>
              <a:gd name="adj" fmla="val 7966"/>
            </a:avLst>
          </a:prstGeom>
          <a:solidFill>
            <a:srgbClr val="660066">
              <a:alpha val="5000"/>
            </a:srgbClr>
          </a:solidFill>
          <a:ln w="31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7805482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5" name="ZoneTexte 84"/>
          <p:cNvSpPr txBox="1"/>
          <p:nvPr/>
        </p:nvSpPr>
        <p:spPr>
          <a:xfrm>
            <a:off x="7735062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z=2.8</a:t>
            </a:r>
          </a:p>
        </p:txBody>
      </p:sp>
      <p:cxnSp>
        <p:nvCxnSpPr>
          <p:cNvPr id="55" name="Connecteur droit avec flèche 54"/>
          <p:cNvCxnSpPr/>
          <p:nvPr/>
        </p:nvCxnSpPr>
        <p:spPr>
          <a:xfrm>
            <a:off x="8023989" y="1714426"/>
            <a:ext cx="1586880" cy="0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9610868" y="1714430"/>
            <a:ext cx="0" cy="47359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8023988" y="1714428"/>
            <a:ext cx="0" cy="318836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9098554" y="2188025"/>
            <a:ext cx="1024630" cy="245892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9" name="ZoneTexte 68"/>
          <p:cNvSpPr txBox="1"/>
          <p:nvPr/>
        </p:nvSpPr>
        <p:spPr>
          <a:xfrm>
            <a:off x="9098553" y="2136427"/>
            <a:ext cx="99913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 err="1">
                <a:solidFill>
                  <a:srgbClr val="660066"/>
                </a:solidFill>
                <a:latin typeface="Times New Roman"/>
                <a:cs typeface="Times New Roman"/>
              </a:rPr>
              <a:t>Extract</a:t>
            </a:r>
            <a:endParaRPr lang="fr-FR" sz="1400" b="1" dirty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71" name="Triangle isocèle 70"/>
          <p:cNvSpPr/>
          <p:nvPr/>
        </p:nvSpPr>
        <p:spPr>
          <a:xfrm flipV="1">
            <a:off x="8849726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3" name="Triangle isocèle 72"/>
          <p:cNvSpPr/>
          <p:nvPr/>
        </p:nvSpPr>
        <p:spPr>
          <a:xfrm flipV="1">
            <a:off x="9610871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8868502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</a:t>
            </a:r>
            <a:r>
              <a:rPr lang="fr-FR" sz="1400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, </a:t>
            </a:r>
            <a:r>
              <a:rPr lang="fr-FR" sz="1400" i="1" dirty="0">
                <a:solidFill>
                  <a:srgbClr val="008000"/>
                </a:solidFill>
                <a:latin typeface="Symbol" charset="2"/>
                <a:cs typeface="Symbol" charset="2"/>
              </a:rPr>
              <a:t>r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)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652204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HI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(r)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8814864" y="287234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1,000,000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9586455" y="287392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100,000</a:t>
            </a:r>
          </a:p>
        </p:txBody>
      </p:sp>
      <p:cxnSp>
        <p:nvCxnSpPr>
          <p:cNvPr id="109" name="Connecteur droit avec flèche 108"/>
          <p:cNvCxnSpPr/>
          <p:nvPr/>
        </p:nvCxnSpPr>
        <p:spPr>
          <a:xfrm>
            <a:off x="10007074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/>
          <p:nvPr/>
        </p:nvCxnSpPr>
        <p:spPr>
          <a:xfrm>
            <a:off x="9209276" y="2442432"/>
            <a:ext cx="0" cy="516902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7631244" y="1195200"/>
            <a:ext cx="1936303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solidFill>
                  <a:srgbClr val="660066"/>
                </a:solidFill>
                <a:latin typeface="Cambria Math"/>
                <a:cs typeface="Cambria Math"/>
              </a:rPr>
              <a:t>chaque </a:t>
            </a:r>
            <a:r>
              <a:rPr lang="fr-FR" sz="1400" dirty="0" err="1">
                <a:solidFill>
                  <a:srgbClr val="660066"/>
                </a:solidFill>
                <a:latin typeface="Cambria Math"/>
                <a:cs typeface="Cambria Math"/>
              </a:rPr>
              <a:t>snapshot</a:t>
            </a:r>
            <a:endParaRPr lang="fr-FR" sz="1400" dirty="0">
              <a:solidFill>
                <a:srgbClr val="660066"/>
              </a:solidFill>
              <a:latin typeface="Cambria Math"/>
              <a:cs typeface="Cambria Math"/>
            </a:endParaRPr>
          </a:p>
        </p:txBody>
      </p:sp>
      <p:pic>
        <p:nvPicPr>
          <p:cNvPr id="6" name="Image 5" descr="raytr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8" y="901967"/>
            <a:ext cx="5720728" cy="50596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5101" y="1357479"/>
            <a:ext cx="136224" cy="44673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pic>
        <p:nvPicPr>
          <p:cNvPr id="7" name="Image 6" descr="GAD_gas_b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63709" r="4566" b="32552"/>
          <a:stretch/>
        </p:blipFill>
        <p:spPr>
          <a:xfrm>
            <a:off x="1371356" y="6114492"/>
            <a:ext cx="7396995" cy="28319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V="1">
            <a:off x="1371353" y="5824867"/>
            <a:ext cx="1903744" cy="289622"/>
          </a:xfrm>
          <a:prstGeom prst="line">
            <a:avLst/>
          </a:prstGeom>
          <a:ln w="19050" cmpd="sng">
            <a:solidFill>
              <a:schemeClr val="tx1">
                <a:alpha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 flipV="1">
            <a:off x="3411323" y="5824871"/>
            <a:ext cx="5357026" cy="289621"/>
          </a:xfrm>
          <a:prstGeom prst="line">
            <a:avLst/>
          </a:prstGeom>
          <a:ln w="19050" cmpd="sng">
            <a:solidFill>
              <a:schemeClr val="tx1">
                <a:alpha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325" y="6602912"/>
            <a:ext cx="3618141" cy="404015"/>
          </a:xfrm>
          <a:prstGeom prst="rect">
            <a:avLst/>
          </a:prstGeom>
        </p:spPr>
      </p:pic>
      <p:cxnSp>
        <p:nvCxnSpPr>
          <p:cNvPr id="60" name="Connecteur droit avec flèche 59"/>
          <p:cNvCxnSpPr/>
          <p:nvPr/>
        </p:nvCxnSpPr>
        <p:spPr>
          <a:xfrm>
            <a:off x="6628628" y="1357479"/>
            <a:ext cx="0" cy="4467386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6628841" y="4633438"/>
            <a:ext cx="1176641" cy="38234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25 </a:t>
            </a:r>
            <a:r>
              <a:rPr lang="fr-FR" sz="1800" dirty="0" err="1">
                <a:latin typeface="Superclarendon Light"/>
                <a:cs typeface="Superclarendon Light"/>
              </a:rPr>
              <a:t>Mpc</a:t>
            </a:r>
            <a:endParaRPr lang="fr-FR" sz="1800" dirty="0">
              <a:latin typeface="Superclarendon Light"/>
              <a:cs typeface="Superclarendon Light"/>
            </a:endParaRPr>
          </a:p>
        </p:txBody>
      </p:sp>
      <p:sp>
        <p:nvSpPr>
          <p:cNvPr id="35" name="Triangle rectangle 34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96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1" y="1038221"/>
            <a:ext cx="7045764" cy="4819409"/>
          </a:xfrm>
          <a:prstGeom prst="rect">
            <a:avLst/>
          </a:prstGeom>
        </p:spPr>
      </p:pic>
      <p:sp>
        <p:nvSpPr>
          <p:cNvPr id="549" name="Rectangle 548"/>
          <p:cNvSpPr/>
          <p:nvPr/>
        </p:nvSpPr>
        <p:spPr>
          <a:xfrm>
            <a:off x="3343210" y="1038222"/>
            <a:ext cx="7227700" cy="491752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00" name="ZoneTexte 599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>
                <a:latin typeface="Superclarendon Bold"/>
                <a:cs typeface="Superclarendon Bold"/>
              </a:rPr>
              <a:t>Construction de l’Observable</a:t>
            </a: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9652203" y="3804336"/>
            <a:ext cx="0" cy="43434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/>
          <p:cNvSpPr txBox="1"/>
          <p:nvPr/>
        </p:nvSpPr>
        <p:spPr>
          <a:xfrm>
            <a:off x="7250652" y="3734379"/>
            <a:ext cx="1484716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>
                <a:solidFill>
                  <a:srgbClr val="660066"/>
                </a:solidFill>
                <a:latin typeface="Cambria Math"/>
                <a:cs typeface="Cambria Math"/>
              </a:rPr>
              <a:t>tous </a:t>
            </a:r>
            <a:r>
              <a:rPr lang="fr-FR" sz="1400" dirty="0" err="1">
                <a:solidFill>
                  <a:srgbClr val="660066"/>
                </a:solidFill>
                <a:latin typeface="Cambria Math"/>
                <a:cs typeface="Cambria Math"/>
              </a:rPr>
              <a:t>snapshots</a:t>
            </a:r>
            <a:endParaRPr lang="fr-FR" sz="1400" dirty="0">
              <a:solidFill>
                <a:srgbClr val="660066"/>
              </a:solidFill>
              <a:latin typeface="Cambria Math"/>
              <a:cs typeface="Cambria Math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9007938" y="4259888"/>
            <a:ext cx="1282006" cy="245892"/>
          </a:xfrm>
          <a:prstGeom prst="roundRect">
            <a:avLst/>
          </a:prstGeom>
          <a:solidFill>
            <a:srgbClr val="660066">
              <a:alpha val="30000"/>
            </a:srgbClr>
          </a:solidFill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9007938" y="4208293"/>
            <a:ext cx="1250110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b="1" dirty="0">
                <a:solidFill>
                  <a:srgbClr val="660066"/>
                </a:solidFill>
                <a:latin typeface="Times New Roman"/>
                <a:cs typeface="Times New Roman"/>
              </a:rPr>
              <a:t>Post-</a:t>
            </a:r>
            <a:r>
              <a:rPr lang="fr-FR" sz="1400" b="1" dirty="0" err="1">
                <a:solidFill>
                  <a:srgbClr val="660066"/>
                </a:solidFill>
                <a:latin typeface="Times New Roman"/>
                <a:cs typeface="Times New Roman"/>
              </a:rPr>
              <a:t>Process</a:t>
            </a:r>
            <a:endParaRPr lang="fr-FR" sz="1400" b="1" dirty="0">
              <a:solidFill>
                <a:srgbClr val="660066"/>
              </a:solidFill>
              <a:latin typeface="Times New Roman"/>
              <a:cs typeface="Times New Roman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37664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6267244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z=4.0</a:t>
            </a:r>
          </a:p>
        </p:txBody>
      </p:sp>
      <p:sp>
        <p:nvSpPr>
          <p:cNvPr id="29" name="Ellipse 28"/>
          <p:cNvSpPr/>
          <p:nvPr/>
        </p:nvSpPr>
        <p:spPr>
          <a:xfrm>
            <a:off x="6830078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6759658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z=4.2</a:t>
            </a:r>
          </a:p>
        </p:txBody>
      </p:sp>
      <p:sp>
        <p:nvSpPr>
          <p:cNvPr id="31" name="Ellipse 30"/>
          <p:cNvSpPr/>
          <p:nvPr/>
        </p:nvSpPr>
        <p:spPr>
          <a:xfrm>
            <a:off x="7315297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244877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z=4.4</a:t>
            </a:r>
          </a:p>
        </p:txBody>
      </p:sp>
      <p:sp>
        <p:nvSpPr>
          <p:cNvPr id="33" name="Ellipse 32"/>
          <p:cNvSpPr/>
          <p:nvPr/>
        </p:nvSpPr>
        <p:spPr>
          <a:xfrm>
            <a:off x="7807711" y="2845100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7737291" y="2912094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z=4.6</a:t>
            </a:r>
          </a:p>
        </p:txBody>
      </p:sp>
      <p:sp>
        <p:nvSpPr>
          <p:cNvPr id="35" name="Ellipse 34"/>
          <p:cNvSpPr/>
          <p:nvPr/>
        </p:nvSpPr>
        <p:spPr>
          <a:xfrm>
            <a:off x="6110592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6040175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z=3.0</a:t>
            </a:r>
          </a:p>
        </p:txBody>
      </p:sp>
      <p:sp>
        <p:nvSpPr>
          <p:cNvPr id="37" name="Ellipse 36"/>
          <p:cNvSpPr/>
          <p:nvPr/>
        </p:nvSpPr>
        <p:spPr>
          <a:xfrm>
            <a:off x="6603006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6532589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z=3.2</a:t>
            </a:r>
          </a:p>
        </p:txBody>
      </p:sp>
      <p:sp>
        <p:nvSpPr>
          <p:cNvPr id="39" name="Ellipse 38"/>
          <p:cNvSpPr/>
          <p:nvPr/>
        </p:nvSpPr>
        <p:spPr>
          <a:xfrm>
            <a:off x="7088228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017808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z=3.4</a:t>
            </a:r>
          </a:p>
        </p:txBody>
      </p:sp>
      <p:sp>
        <p:nvSpPr>
          <p:cNvPr id="41" name="Ellipse 40"/>
          <p:cNvSpPr/>
          <p:nvPr/>
        </p:nvSpPr>
        <p:spPr>
          <a:xfrm>
            <a:off x="7580639" y="2453899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7510222" y="2520892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z=3.6</a:t>
            </a:r>
          </a:p>
        </p:txBody>
      </p:sp>
      <p:sp>
        <p:nvSpPr>
          <p:cNvPr id="43" name="Ellipse 42"/>
          <p:cNvSpPr/>
          <p:nvPr/>
        </p:nvSpPr>
        <p:spPr>
          <a:xfrm>
            <a:off x="6335434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6265014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z=2.2</a:t>
            </a:r>
          </a:p>
        </p:txBody>
      </p:sp>
      <p:sp>
        <p:nvSpPr>
          <p:cNvPr id="45" name="Ellipse 44"/>
          <p:cNvSpPr/>
          <p:nvPr/>
        </p:nvSpPr>
        <p:spPr>
          <a:xfrm>
            <a:off x="6827849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6757429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z=2.4</a:t>
            </a:r>
          </a:p>
        </p:txBody>
      </p:sp>
      <p:sp>
        <p:nvSpPr>
          <p:cNvPr id="47" name="Ellipse 46"/>
          <p:cNvSpPr/>
          <p:nvPr/>
        </p:nvSpPr>
        <p:spPr>
          <a:xfrm>
            <a:off x="7313067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7242647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z=2.6</a:t>
            </a:r>
          </a:p>
        </p:txBody>
      </p:sp>
      <p:sp>
        <p:nvSpPr>
          <p:cNvPr id="51" name="Ellipse 50"/>
          <p:cNvSpPr/>
          <p:nvPr/>
        </p:nvSpPr>
        <p:spPr>
          <a:xfrm>
            <a:off x="8041172" y="2444086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7970752" y="2511077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z=3.8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038214" y="1942731"/>
            <a:ext cx="2518020" cy="14441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7805482" y="2043074"/>
            <a:ext cx="447629" cy="423034"/>
          </a:xfrm>
          <a:prstGeom prst="ellips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7735062" y="2110063"/>
            <a:ext cx="585485" cy="275010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100" dirty="0">
                <a:solidFill>
                  <a:srgbClr val="008000"/>
                </a:solidFill>
                <a:latin typeface="Cambria Math"/>
                <a:cs typeface="Cambria Math"/>
              </a:rPr>
              <a:t>z=2.8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8711037" y="2792883"/>
            <a:ext cx="1775057" cy="1011450"/>
          </a:xfrm>
          <a:prstGeom prst="roundRect">
            <a:avLst>
              <a:gd name="adj" fmla="val 7966"/>
            </a:avLst>
          </a:prstGeom>
          <a:solidFill>
            <a:srgbClr val="660066">
              <a:alpha val="5000"/>
            </a:srgbClr>
          </a:solidFill>
          <a:ln w="31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1" name="Triangle isocèle 70"/>
          <p:cNvSpPr/>
          <p:nvPr/>
        </p:nvSpPr>
        <p:spPr>
          <a:xfrm flipV="1">
            <a:off x="8849726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3" name="Triangle isocèle 72"/>
          <p:cNvSpPr/>
          <p:nvPr/>
        </p:nvSpPr>
        <p:spPr>
          <a:xfrm flipV="1">
            <a:off x="9610871" y="3080895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8868502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</a:t>
            </a:r>
            <a:r>
              <a:rPr lang="fr-FR" sz="1400" dirty="0" err="1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, </a:t>
            </a:r>
            <a:r>
              <a:rPr lang="fr-FR" sz="1400" i="1" dirty="0">
                <a:solidFill>
                  <a:srgbClr val="008000"/>
                </a:solidFill>
                <a:latin typeface="Symbol" charset="2"/>
                <a:cs typeface="Symbol" charset="2"/>
              </a:rPr>
              <a:t>r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)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652204" y="3080894"/>
            <a:ext cx="699045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HI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(r)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8814864" y="287234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1,000,000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9586455" y="2873923"/>
            <a:ext cx="899639" cy="244173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900" dirty="0">
                <a:solidFill>
                  <a:srgbClr val="008000"/>
                </a:solidFill>
                <a:latin typeface="Cambria Math"/>
                <a:cs typeface="Cambria Math"/>
              </a:rPr>
              <a:t>× 100,000</a:t>
            </a:r>
          </a:p>
        </p:txBody>
      </p:sp>
      <p:sp>
        <p:nvSpPr>
          <p:cNvPr id="56" name="Ellipse 55"/>
          <p:cNvSpPr/>
          <p:nvPr/>
        </p:nvSpPr>
        <p:spPr>
          <a:xfrm>
            <a:off x="9586452" y="3950559"/>
            <a:ext cx="136580" cy="129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8127623" y="2069879"/>
            <a:ext cx="2358471" cy="723008"/>
          </a:xfrm>
          <a:prstGeom prst="straightConnector1">
            <a:avLst/>
          </a:prstGeom>
          <a:ln w="22225">
            <a:solidFill>
              <a:srgbClr val="BB6F96"/>
            </a:solidFill>
            <a:prstDash val="lg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49" idx="3"/>
          </p:cNvCxnSpPr>
          <p:nvPr/>
        </p:nvCxnSpPr>
        <p:spPr>
          <a:xfrm>
            <a:off x="7871034" y="2404159"/>
            <a:ext cx="840002" cy="1400177"/>
          </a:xfrm>
          <a:prstGeom prst="straightConnector1">
            <a:avLst/>
          </a:prstGeom>
          <a:ln w="22225">
            <a:solidFill>
              <a:srgbClr val="BB6F96"/>
            </a:solidFill>
            <a:prstDash val="lg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7244874" y="4023088"/>
            <a:ext cx="2322672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7261616" y="3704256"/>
            <a:ext cx="0" cy="318836"/>
          </a:xfrm>
          <a:prstGeom prst="straightConnector1">
            <a:avLst/>
          </a:prstGeom>
          <a:ln w="22225">
            <a:solidFill>
              <a:srgbClr val="00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Accolade ouvrante 65"/>
          <p:cNvSpPr/>
          <p:nvPr/>
        </p:nvSpPr>
        <p:spPr>
          <a:xfrm rot="5400000" flipH="1">
            <a:off x="7138227" y="2548965"/>
            <a:ext cx="254821" cy="1988099"/>
          </a:xfrm>
          <a:prstGeom prst="leftBrace">
            <a:avLst>
              <a:gd name="adj1" fmla="val 40813"/>
              <a:gd name="adj2" fmla="val 50000"/>
            </a:avLst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68" name="Triangle isocèle 67"/>
          <p:cNvSpPr/>
          <p:nvPr/>
        </p:nvSpPr>
        <p:spPr>
          <a:xfrm flipV="1">
            <a:off x="8838102" y="4946712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70" name="Triangle isocèle 69"/>
          <p:cNvSpPr/>
          <p:nvPr/>
        </p:nvSpPr>
        <p:spPr>
          <a:xfrm flipV="1">
            <a:off x="9630397" y="4946712"/>
            <a:ext cx="761147" cy="607606"/>
          </a:xfrm>
          <a:prstGeom prst="triangle">
            <a:avLst/>
          </a:prstGeom>
          <a:solidFill>
            <a:srgbClr val="008000">
              <a:alpha val="2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9207416" y="4514291"/>
            <a:ext cx="0" cy="43434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10038028" y="4514291"/>
            <a:ext cx="0" cy="434347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9588431" y="4876812"/>
            <a:ext cx="823879" cy="320784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i="1" dirty="0" err="1">
                <a:solidFill>
                  <a:srgbClr val="008000"/>
                </a:solidFill>
                <a:latin typeface="Cambria Math"/>
                <a:cs typeface="Cambria Math"/>
              </a:rPr>
              <a:t>P</a:t>
            </a:r>
            <a:r>
              <a:rPr lang="fr-FR" sz="1400" baseline="-250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j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(k, z)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8854043" y="4872333"/>
            <a:ext cx="699045" cy="536228"/>
          </a:xfrm>
          <a:prstGeom prst="rect">
            <a:avLst/>
          </a:prstGeom>
          <a:noFill/>
          <a:ln>
            <a:noFill/>
          </a:ln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008000"/>
                </a:solidFill>
                <a:latin typeface="Symbol" charset="2"/>
                <a:cs typeface="Symbol" charset="2"/>
              </a:rPr>
              <a:t>t</a:t>
            </a:r>
            <a:r>
              <a:rPr lang="fr-FR" sz="1400" baseline="-25000" dirty="0" err="1">
                <a:solidFill>
                  <a:srgbClr val="008000"/>
                </a:solidFill>
                <a:latin typeface="Cambria Math"/>
                <a:cs typeface="Cambria Math"/>
              </a:rPr>
              <a:t>eff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 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(z)</a:t>
            </a:r>
          </a:p>
          <a:p>
            <a:pPr algn="ctr"/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T</a:t>
            </a:r>
            <a:r>
              <a:rPr lang="fr-FR" sz="1400" baseline="-25000" dirty="0">
                <a:solidFill>
                  <a:srgbClr val="008000"/>
                </a:solidFill>
                <a:latin typeface="Cambria Math"/>
                <a:cs typeface="Cambria Math"/>
              </a:rPr>
              <a:t>0</a:t>
            </a:r>
            <a:r>
              <a:rPr lang="fr-FR" sz="1400" dirty="0">
                <a:solidFill>
                  <a:srgbClr val="008000"/>
                </a:solidFill>
                <a:latin typeface="Cambria Math"/>
                <a:cs typeface="Cambria Math"/>
              </a:rPr>
              <a:t>, </a:t>
            </a:r>
            <a:r>
              <a:rPr lang="fr-FR" sz="1400" dirty="0">
                <a:solidFill>
                  <a:srgbClr val="008000"/>
                </a:solidFill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80" name="Triangle isocèle 79"/>
          <p:cNvSpPr/>
          <p:nvPr/>
        </p:nvSpPr>
        <p:spPr>
          <a:xfrm>
            <a:off x="8006319" y="4114647"/>
            <a:ext cx="745863" cy="607656"/>
          </a:xfrm>
          <a:prstGeom prst="triangle">
            <a:avLst/>
          </a:prstGeom>
          <a:solidFill>
            <a:srgbClr val="FF9D68">
              <a:alpha val="20000"/>
            </a:srgbClr>
          </a:solidFill>
          <a:ln w="28575" cmpd="sng">
            <a:solidFill>
              <a:srgbClr val="FF9D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91" tIns="52146" rIns="104291" bIns="52146" rtlCol="0" anchor="ctr"/>
          <a:lstStyle/>
          <a:p>
            <a:pPr algn="ctr"/>
            <a:endParaRPr lang="fr-FR"/>
          </a:p>
        </p:txBody>
      </p:sp>
      <p:sp>
        <p:nvSpPr>
          <p:cNvPr id="81" name="ZoneTexte 80"/>
          <p:cNvSpPr txBox="1"/>
          <p:nvPr/>
        </p:nvSpPr>
        <p:spPr>
          <a:xfrm>
            <a:off x="8028272" y="4411812"/>
            <a:ext cx="715276" cy="3207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400" dirty="0" err="1">
                <a:solidFill>
                  <a:srgbClr val="FF9D68"/>
                </a:solidFill>
                <a:latin typeface="Times New Roman"/>
                <a:cs typeface="Times New Roman"/>
              </a:rPr>
              <a:t>astro</a:t>
            </a:r>
            <a:endParaRPr lang="fr-FR" sz="1400" dirty="0">
              <a:solidFill>
                <a:srgbClr val="FF9D68"/>
              </a:solidFill>
              <a:latin typeface="Times New Roman"/>
              <a:cs typeface="Times New Roman"/>
            </a:endParaRPr>
          </a:p>
        </p:txBody>
      </p:sp>
      <p:cxnSp>
        <p:nvCxnSpPr>
          <p:cNvPr id="82" name="Connecteur droit avec flèche 81"/>
          <p:cNvCxnSpPr>
            <a:endCxn id="25" idx="1"/>
          </p:cNvCxnSpPr>
          <p:nvPr/>
        </p:nvCxnSpPr>
        <p:spPr>
          <a:xfrm flipV="1">
            <a:off x="8556237" y="4382836"/>
            <a:ext cx="451705" cy="2351"/>
          </a:xfrm>
          <a:prstGeom prst="straightConnector1">
            <a:avLst/>
          </a:prstGeom>
          <a:ln w="22225">
            <a:solidFill>
              <a:srgbClr val="FF9D68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>
            <a:off x="9401712" y="5278733"/>
            <a:ext cx="457366" cy="0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6" y="1437561"/>
            <a:ext cx="4639523" cy="348134"/>
          </a:xfrm>
          <a:prstGeom prst="rect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374802" y="1063560"/>
            <a:ext cx="5368425" cy="382340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normalisation de la profondeur optique</a:t>
            </a:r>
          </a:p>
        </p:txBody>
      </p:sp>
      <p:pic>
        <p:nvPicPr>
          <p:cNvPr id="6" name="Image 5" descr="bg_z26_z40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6" y="1544169"/>
            <a:ext cx="5747216" cy="5431436"/>
          </a:xfrm>
          <a:prstGeom prst="rect">
            <a:avLst/>
          </a:prstGeom>
        </p:spPr>
      </p:pic>
      <p:sp>
        <p:nvSpPr>
          <p:cNvPr id="72" name="Triangle rectangle 7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4" name="ZoneTexte 73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84" name="ZoneTexte 8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21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highresopfluxsim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3" y="1081906"/>
            <a:ext cx="7034761" cy="532082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44228" y="3993136"/>
            <a:ext cx="3605941" cy="438529"/>
          </a:xfrm>
          <a:prstGeom prst="rect">
            <a:avLst/>
          </a:prstGeom>
          <a:solidFill>
            <a:srgbClr val="AF04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1676230" y="3817728"/>
            <a:ext cx="3605941" cy="438529"/>
          </a:xfrm>
          <a:prstGeom prst="rect">
            <a:avLst/>
          </a:prstGeom>
          <a:solidFill>
            <a:srgbClr val="00009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Accolade ouvrante 29"/>
          <p:cNvSpPr/>
          <p:nvPr/>
        </p:nvSpPr>
        <p:spPr>
          <a:xfrm rot="16200000">
            <a:off x="2093182" y="4014712"/>
            <a:ext cx="234101" cy="1068000"/>
          </a:xfrm>
          <a:prstGeom prst="leftBrace">
            <a:avLst>
              <a:gd name="adj1" fmla="val 40826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 rot="16200000">
            <a:off x="3896149" y="3405032"/>
            <a:ext cx="234101" cy="2537943"/>
          </a:xfrm>
          <a:prstGeom prst="leftBrace">
            <a:avLst>
              <a:gd name="adj1" fmla="val 40826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Accolade ouvrante 31"/>
          <p:cNvSpPr/>
          <p:nvPr/>
        </p:nvSpPr>
        <p:spPr>
          <a:xfrm rot="16200000">
            <a:off x="5702640" y="4018230"/>
            <a:ext cx="227067" cy="1067998"/>
          </a:xfrm>
          <a:prstGeom prst="leftBrace">
            <a:avLst>
              <a:gd name="adj1" fmla="val 40826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1676231" y="3817724"/>
            <a:ext cx="106799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HL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5282171" y="3993132"/>
            <a:ext cx="106799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AF0400">
                    <a:alpha val="60000"/>
                  </a:srgbClr>
                </a:solidFill>
                <a:latin typeface="Superclarendon Bold"/>
                <a:cs typeface="Superclarendon Bold"/>
              </a:rPr>
              <a:t>HR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01486" y="4688085"/>
            <a:ext cx="2537943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HL 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×</a:t>
            </a:r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 </a:t>
            </a:r>
            <a:r>
              <a:rPr lang="fr-FR" sz="1600" dirty="0">
                <a:solidFill>
                  <a:srgbClr val="AF0400">
                    <a:alpha val="60000"/>
                  </a:srgbClr>
                </a:solidFill>
                <a:latin typeface="Superclarendon Bold"/>
                <a:cs typeface="Superclarendon Bold"/>
              </a:rPr>
              <a:t>HR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/TR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4426289" y="4672822"/>
            <a:ext cx="2537943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AF0400">
                    <a:alpha val="60000"/>
                  </a:srgbClr>
                </a:solidFill>
                <a:latin typeface="Superclarendon Bold"/>
                <a:cs typeface="Superclarendon Bold"/>
              </a:rPr>
              <a:t>HR</a:t>
            </a:r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 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×</a:t>
            </a:r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 HL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/TR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744229" y="4949960"/>
            <a:ext cx="2537943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AF0400">
                    <a:alpha val="60000"/>
                  </a:srgbClr>
                </a:solidFill>
                <a:latin typeface="Superclarendon Bold"/>
                <a:cs typeface="Superclarendon Bold"/>
              </a:rPr>
              <a:t>HR</a:t>
            </a:r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 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×</a:t>
            </a:r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 HL</a:t>
            </a:r>
            <a:r>
              <a:rPr lang="fr-FR" sz="1600" dirty="0">
                <a:solidFill>
                  <a:srgbClr val="000000">
                    <a:alpha val="60000"/>
                  </a:srgbClr>
                </a:solidFill>
                <a:latin typeface="Superclarendon Bold"/>
                <a:cs typeface="Superclarendon Bold"/>
              </a:rPr>
              <a:t>/TR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63769" y="3616126"/>
            <a:ext cx="2147657" cy="2029654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1905000" contourW="12700" prstMaterial="legacyWireframe">
            <a:extrusionClr>
              <a:srgbClr val="000090"/>
            </a:extrusionClr>
            <a:contourClr>
              <a:srgbClr val="000090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7569821" y="3531679"/>
            <a:ext cx="604780" cy="571550"/>
          </a:xfrm>
          <a:prstGeom prst="rect">
            <a:avLst/>
          </a:prstGeom>
          <a:solidFill>
            <a:srgbClr val="AF0400"/>
          </a:solidFill>
          <a:ln w="25400">
            <a:solidFill>
              <a:srgbClr val="AF0400"/>
            </a:solidFill>
          </a:ln>
          <a:effectLst/>
          <a:scene3d>
            <a:camera prst="orthographicFront">
              <a:rot lat="1200000" lon="1800000" rev="0"/>
            </a:camera>
            <a:lightRig rig="flood" dir="t">
              <a:rot lat="0" lon="0" rev="0"/>
            </a:lightRig>
          </a:scene3d>
          <a:sp3d extrusionH="635000" contourW="12700" prstMaterial="legacyWireframe">
            <a:extrusionClr>
              <a:srgbClr val="000090"/>
            </a:extrusionClr>
            <a:contourClr>
              <a:srgbClr val="AF0400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/>
          <p:cNvCxnSpPr/>
          <p:nvPr/>
        </p:nvCxnSpPr>
        <p:spPr>
          <a:xfrm>
            <a:off x="7596335" y="1392469"/>
            <a:ext cx="0" cy="20798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7973362" y="1889264"/>
            <a:ext cx="0" cy="13755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8715762" y="708852"/>
            <a:ext cx="0" cy="20798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>
            <a:off x="7596338" y="1055478"/>
            <a:ext cx="1119427" cy="648929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H="1">
            <a:off x="7596338" y="2219829"/>
            <a:ext cx="377027" cy="21856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Imag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90" y="953014"/>
            <a:ext cx="1409967" cy="553960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498" y="946163"/>
            <a:ext cx="1259465" cy="553960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365" y="1090835"/>
            <a:ext cx="191662" cy="205830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365" y="1915196"/>
            <a:ext cx="514003" cy="304630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88" y="4691359"/>
            <a:ext cx="392036" cy="263463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88" y="3626411"/>
            <a:ext cx="392036" cy="263463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9611423" y="5475889"/>
            <a:ext cx="106799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000090">
                    <a:alpha val="60000"/>
                  </a:srgbClr>
                </a:solidFill>
                <a:latin typeface="Superclarendon Bold"/>
                <a:cs typeface="Superclarendon Bold"/>
              </a:rPr>
              <a:t>HL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999878" y="3952879"/>
            <a:ext cx="106799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rgbClr val="AF0400">
                    <a:alpha val="60000"/>
                  </a:srgbClr>
                </a:solidFill>
                <a:latin typeface="Superclarendon Bold"/>
                <a:cs typeface="Superclarendon Bold"/>
              </a:rPr>
              <a:t>HR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err="1">
                <a:latin typeface="Superclarendon Bold"/>
                <a:cs typeface="Superclarendon Bold"/>
              </a:rPr>
              <a:t>Splicing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42" name="Triangle rectangle 41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471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Pm_M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6187"/>
            <a:ext cx="5574350" cy="5574350"/>
          </a:xfrm>
          <a:prstGeom prst="rect">
            <a:avLst/>
          </a:prstGeom>
        </p:spPr>
      </p:pic>
      <p:pic>
        <p:nvPicPr>
          <p:cNvPr id="23" name="Image 22" descr="HDM_100eV_z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60" y="3060166"/>
            <a:ext cx="5495692" cy="309132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165106" y="6151493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000" dirty="0" smtClean="0">
                <a:latin typeface="Superclarendon Regular"/>
                <a:cs typeface="Superclarendon Regular"/>
              </a:rPr>
              <a:t>Distribution et Température des Baryons (simulation numérique)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5219682" y="6020222"/>
            <a:ext cx="5389661" cy="0"/>
          </a:xfrm>
          <a:prstGeom prst="straightConnector1">
            <a:avLst/>
          </a:prstGeom>
          <a:ln w="19050" cmpd="sng">
            <a:solidFill>
              <a:srgbClr val="FFFFFF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219682" y="5759662"/>
            <a:ext cx="5483117" cy="259199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100 </a:t>
            </a:r>
            <a:r>
              <a:rPr lang="fr-FR" sz="1000" dirty="0" err="1" smtClean="0">
                <a:solidFill>
                  <a:schemeClr val="bg1"/>
                </a:solidFill>
                <a:latin typeface="Superclarendon Regular"/>
                <a:cs typeface="Superclarendon Regular"/>
              </a:rPr>
              <a:t>Mpc</a:t>
            </a:r>
            <a:endParaRPr lang="fr-FR" sz="1000" dirty="0">
              <a:solidFill>
                <a:schemeClr val="bg1"/>
              </a:solidFill>
              <a:latin typeface="Superclarendon Regular"/>
              <a:cs typeface="Superclarendon Regular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3976" y="1267570"/>
            <a:ext cx="4334431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Variance (par échelle)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Spectre de Puissance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4/30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325046" y="1588324"/>
            <a:ext cx="2740380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Densité de matière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91" y="1575420"/>
            <a:ext cx="2283472" cy="33365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930" y="2414387"/>
            <a:ext cx="312804" cy="33365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591" y="2397710"/>
            <a:ext cx="1908107" cy="333658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9274674" y="1462139"/>
            <a:ext cx="602389" cy="602389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210FF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7400053" y="2270226"/>
            <a:ext cx="2203168" cy="621979"/>
          </a:xfrm>
          <a:prstGeom prst="roundRect">
            <a:avLst/>
          </a:prstGeom>
          <a:gradFill flip="none" rotWithShape="1">
            <a:gsLst>
              <a:gs pos="0">
                <a:srgbClr val="000090">
                  <a:alpha val="20000"/>
                </a:srgbClr>
              </a:gs>
              <a:gs pos="100000">
                <a:srgbClr val="AF0400">
                  <a:alpha val="20000"/>
                </a:srgbClr>
              </a:gs>
            </a:gsLst>
            <a:lin ang="0" scaled="1"/>
            <a:tileRect/>
          </a:gradFill>
          <a:ln w="25400">
            <a:gradFill flip="none" rotWithShape="1">
              <a:gsLst>
                <a:gs pos="0">
                  <a:srgbClr val="000090"/>
                </a:gs>
                <a:gs pos="100000">
                  <a:srgbClr val="AF04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325046" y="2441419"/>
            <a:ext cx="1945409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Regular"/>
                <a:cs typeface="Superclarendon Regular"/>
              </a:rPr>
              <a:t>froide et chaude</a:t>
            </a:r>
            <a:endParaRPr lang="fr-FR" sz="1400" dirty="0">
              <a:solidFill>
                <a:srgbClr val="000000"/>
              </a:solidFill>
              <a:latin typeface="Superclarendon Regular"/>
              <a:cs typeface="Superclarendon Regular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10029463" y="2289816"/>
            <a:ext cx="602389" cy="602389"/>
          </a:xfrm>
          <a:prstGeom prst="ellipse">
            <a:avLst/>
          </a:prstGeom>
          <a:solidFill>
            <a:srgbClr val="AF04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210FF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9578028" y="2604539"/>
            <a:ext cx="451435" cy="0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rgbClr val="AF0400">
                    <a:alpha val="20000"/>
                  </a:srgbClr>
                </a:gs>
                <a:gs pos="100000">
                  <a:srgbClr val="AF0400"/>
                </a:gs>
              </a:gsLst>
              <a:lin ang="0" scaled="1"/>
              <a:tileRect/>
            </a:gra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iangle isocèle 4"/>
          <p:cNvSpPr/>
          <p:nvPr/>
        </p:nvSpPr>
        <p:spPr>
          <a:xfrm>
            <a:off x="7593591" y="2090443"/>
            <a:ext cx="1984437" cy="188049"/>
          </a:xfrm>
          <a:prstGeom prst="triangle">
            <a:avLst>
              <a:gd name="adj" fmla="val 94409"/>
            </a:avLst>
          </a:prstGeom>
          <a:solidFill>
            <a:srgbClr val="660066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905391" y="1812836"/>
            <a:ext cx="842518" cy="5174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79" y="1900855"/>
            <a:ext cx="1387125" cy="2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1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plicing_20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83" y="2809094"/>
            <a:ext cx="6463704" cy="4072369"/>
          </a:xfrm>
          <a:prstGeom prst="rect">
            <a:avLst/>
          </a:prstGeom>
        </p:spPr>
      </p:pic>
      <p:pic>
        <p:nvPicPr>
          <p:cNvPr id="5" name="Image 4" descr="Splicing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58" y="923689"/>
            <a:ext cx="6289902" cy="221235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err="1">
                <a:latin typeface="Superclarendon Bold"/>
                <a:cs typeface="Superclarendon Bold"/>
              </a:rPr>
              <a:t>Splicing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10" name="Triangle rectangle 9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236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ample_V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80" y="2572913"/>
            <a:ext cx="5876591" cy="444296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39" y="1984549"/>
            <a:ext cx="2731001" cy="588361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72748" y="688414"/>
            <a:ext cx="6167357" cy="133866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engendrement des C.I.   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Superclarendon Light"/>
                <a:cs typeface="Superclarendon Light"/>
              </a:rPr>
              <a:t>(positions, vitesses)</a:t>
            </a:r>
          </a:p>
          <a:p>
            <a:endParaRPr lang="fr-FR" sz="1600" dirty="0">
              <a:latin typeface="Superclarendon Light"/>
              <a:cs typeface="Superclarendon Light"/>
            </a:endParaRPr>
          </a:p>
          <a:p>
            <a:r>
              <a:rPr lang="fr-FR" sz="1600" dirty="0">
                <a:latin typeface="Superclarendon Light"/>
                <a:cs typeface="Superclarendon Light"/>
              </a:rPr>
              <a:t>2LPTic ou N-</a:t>
            </a:r>
            <a:r>
              <a:rPr lang="fr-FR" sz="1600" dirty="0" err="1">
                <a:latin typeface="Superclarendon Light"/>
                <a:cs typeface="Superclarendon Light"/>
              </a:rPr>
              <a:t>GENic</a:t>
            </a:r>
            <a:endParaRPr lang="fr-FR" sz="1600" dirty="0">
              <a:latin typeface="Superclarendon Light"/>
              <a:cs typeface="Superclarendon Light"/>
            </a:endParaRPr>
          </a:p>
          <a:p>
            <a:endParaRPr lang="fr-FR" sz="1600" dirty="0">
              <a:latin typeface="Superclarendon Light"/>
              <a:cs typeface="Superclarendon Light"/>
            </a:endParaRPr>
          </a:p>
          <a:p>
            <a:r>
              <a:rPr lang="fr-FR" sz="1600" dirty="0">
                <a:latin typeface="Superclarendon Light"/>
                <a:cs typeface="Superclarendon Light"/>
              </a:rPr>
              <a:t>5 </a:t>
            </a:r>
            <a:r>
              <a:rPr lang="fr-FR" sz="1600" dirty="0" err="1">
                <a:latin typeface="Superclarendon Light"/>
                <a:cs typeface="Superclarendon Light"/>
              </a:rPr>
              <a:t>Graînes</a:t>
            </a:r>
            <a:r>
              <a:rPr lang="fr-FR" sz="1600" dirty="0">
                <a:latin typeface="Superclarendon Light"/>
                <a:cs typeface="Superclarendon Light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" y="4"/>
            <a:ext cx="10690221" cy="459070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Variance d’</a:t>
            </a:r>
            <a:r>
              <a:rPr lang="fr-FR" sz="2300" dirty="0" err="1">
                <a:solidFill>
                  <a:srgbClr val="000000"/>
                </a:solidFill>
                <a:latin typeface="Superclarendon Bold"/>
                <a:cs typeface="Superclarendon Bold"/>
              </a:rPr>
              <a:t>échantillonage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pic>
        <p:nvPicPr>
          <p:cNvPr id="7" name="Image 6" descr="CDMseed2_z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404747"/>
            <a:ext cx="4382583" cy="2329752"/>
          </a:xfrm>
          <a:prstGeom prst="rect">
            <a:avLst/>
          </a:prstGeom>
          <a:ln>
            <a:noFill/>
          </a:ln>
        </p:spPr>
      </p:pic>
      <p:pic>
        <p:nvPicPr>
          <p:cNvPr id="8" name="Image 7" descr="CDMseed4_z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773209"/>
            <a:ext cx="4382583" cy="2329752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6246206" y="1890340"/>
            <a:ext cx="3061665" cy="770855"/>
          </a:xfrm>
          <a:prstGeom prst="roundRect">
            <a:avLst/>
          </a:prstGeom>
          <a:noFill/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2" tIns="52152" rIns="104302" bIns="52152" rtlCol="0" anchor="ctr"/>
          <a:lstStyle/>
          <a:p>
            <a:pPr algn="ctr"/>
            <a:endParaRPr lang="fr-FR"/>
          </a:p>
        </p:txBody>
      </p:sp>
      <p:sp>
        <p:nvSpPr>
          <p:cNvPr id="11" name="Triangle rectangle 10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100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imulation_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4" y="2336807"/>
            <a:ext cx="4638240" cy="43222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744" y="3645295"/>
            <a:ext cx="4969611" cy="2274773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916312" y="1354006"/>
            <a:ext cx="7224035" cy="351348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1    +    2</a:t>
            </a:r>
            <a:r>
              <a:rPr lang="fr-FR" sz="1600" i="1" dirty="0">
                <a:latin typeface="Superclarendon Bold"/>
                <a:cs typeface="Superclarendon Bold"/>
              </a:rPr>
              <a:t>n</a:t>
            </a:r>
            <a:r>
              <a:rPr lang="fr-FR" sz="1600" dirty="0">
                <a:latin typeface="Superclarendon Bold"/>
                <a:cs typeface="Superclarendon Bold"/>
              </a:rPr>
              <a:t>   +   </a:t>
            </a:r>
            <a:r>
              <a:rPr lang="fr-FR" sz="1600" i="1" dirty="0">
                <a:latin typeface="Superclarendon Bold"/>
                <a:cs typeface="Superclarendon Bold"/>
              </a:rPr>
              <a:t>n</a:t>
            </a:r>
            <a:r>
              <a:rPr lang="fr-FR" sz="1600" dirty="0">
                <a:latin typeface="Superclarendon Bold"/>
                <a:cs typeface="Superclarendon Bold"/>
              </a:rPr>
              <a:t>(</a:t>
            </a:r>
            <a:r>
              <a:rPr lang="fr-FR" sz="1600" i="1" dirty="0">
                <a:latin typeface="Superclarendon Bold"/>
                <a:cs typeface="Superclarendon Bold"/>
              </a:rPr>
              <a:t>n</a:t>
            </a:r>
            <a:r>
              <a:rPr lang="fr-FR" sz="1600" dirty="0">
                <a:latin typeface="Superclarendon Bold"/>
                <a:cs typeface="Superclarendon Bold"/>
              </a:rPr>
              <a:t>–1)/2    simulations pour </a:t>
            </a:r>
            <a:r>
              <a:rPr lang="fr-FR" sz="1600" i="1" dirty="0">
                <a:latin typeface="Superclarendon Bold"/>
                <a:cs typeface="Superclarendon Bold"/>
              </a:rPr>
              <a:t>n</a:t>
            </a:r>
            <a:r>
              <a:rPr lang="fr-FR" sz="1600" dirty="0">
                <a:latin typeface="Superclarendon Bold"/>
                <a:cs typeface="Superclarendon Bold"/>
              </a:rPr>
              <a:t> paramètres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916312" y="1715668"/>
            <a:ext cx="7224035" cy="351348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              36           	          simulations pour </a:t>
            </a:r>
            <a:r>
              <a:rPr lang="fr-FR" sz="1600" i="1" dirty="0">
                <a:latin typeface="Superclarendon Bold"/>
                <a:cs typeface="Superclarendon Bold"/>
              </a:rPr>
              <a:t>7</a:t>
            </a:r>
            <a:r>
              <a:rPr lang="fr-FR" sz="1600" dirty="0">
                <a:latin typeface="Superclarendon Bold"/>
                <a:cs typeface="Superclarendon Bold"/>
              </a:rPr>
              <a:t> paramètres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916312" y="2039977"/>
            <a:ext cx="7224035" cy="351348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1600" dirty="0">
                <a:latin typeface="Superclarendon Bold"/>
                <a:cs typeface="Superclarendon Bold"/>
              </a:rPr>
              <a:t>              66           	          simulations pour </a:t>
            </a:r>
            <a:r>
              <a:rPr lang="fr-FR" sz="1600" i="1" dirty="0">
                <a:latin typeface="Superclarendon Bold"/>
                <a:cs typeface="Superclarendon Bold"/>
              </a:rPr>
              <a:t>10</a:t>
            </a:r>
            <a:r>
              <a:rPr lang="fr-FR" sz="1600" dirty="0">
                <a:latin typeface="Superclarendon Bold"/>
                <a:cs typeface="Superclarendon Bold"/>
              </a:rPr>
              <a:t> paramètres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664418" y="1082229"/>
            <a:ext cx="3299931" cy="271777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r>
              <a:rPr lang="fr-FR" sz="1100" dirty="0">
                <a:latin typeface="Superclarendon Bold"/>
                <a:cs typeface="Superclarendon Bold"/>
              </a:rPr>
              <a:t>central       ordre 1           ordre 2</a:t>
            </a:r>
          </a:p>
        </p:txBody>
      </p:sp>
      <p:sp>
        <p:nvSpPr>
          <p:cNvPr id="11" name="Triangle rectangle 10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Grille Taylor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74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MX_to_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53" y="1423438"/>
            <a:ext cx="6525930" cy="51073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8" y="1291075"/>
            <a:ext cx="2888584" cy="46744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7" y="3095542"/>
            <a:ext cx="1485684" cy="1867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251" y="3095542"/>
            <a:ext cx="1485684" cy="18674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57" y="3479462"/>
            <a:ext cx="892874" cy="25591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251" y="3507128"/>
            <a:ext cx="966060" cy="228245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77680" y="2409988"/>
            <a:ext cx="1913866" cy="428292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Viel+</a:t>
            </a:r>
            <a:endParaRPr lang="fr-FR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800250" y="2409988"/>
            <a:ext cx="1977665" cy="428292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000000"/>
                </a:solidFill>
                <a:latin typeface="Superclarendon Light"/>
                <a:cs typeface="Superclarendon Light"/>
              </a:rPr>
              <a:t>Abazajian</a:t>
            </a:r>
            <a:r>
              <a:rPr lang="fr-FR" dirty="0" smtClean="0">
                <a:solidFill>
                  <a:srgbClr val="000000"/>
                </a:solidFill>
                <a:latin typeface="Superclarendon Light"/>
                <a:cs typeface="Superclarendon Light"/>
              </a:rPr>
              <a:t>+</a:t>
            </a:r>
            <a:endParaRPr lang="fr-FR" dirty="0">
              <a:solidFill>
                <a:srgbClr val="000000"/>
              </a:solidFill>
              <a:latin typeface="Superclarendon Light"/>
              <a:cs typeface="Superclarendon Light"/>
            </a:endParaRPr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180878" y="2861229"/>
            <a:ext cx="4751274" cy="0"/>
          </a:xfrm>
          <a:prstGeom prst="line">
            <a:avLst/>
          </a:prstGeom>
          <a:ln w="31750" cmpd="sng">
            <a:solidFill>
              <a:schemeClr val="tx1"/>
            </a:solidFill>
            <a:prstDash val="solid"/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à coins arrondis 26"/>
          <p:cNvSpPr/>
          <p:nvPr/>
        </p:nvSpPr>
        <p:spPr>
          <a:xfrm>
            <a:off x="180878" y="2318685"/>
            <a:ext cx="4751275" cy="1634821"/>
          </a:xfrm>
          <a:prstGeom prst="roundRect">
            <a:avLst>
              <a:gd name="adj" fmla="val 8005"/>
            </a:avLst>
          </a:prstGeom>
          <a:noFill/>
          <a:ln w="317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7" rIns="104335" bIns="52167"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/>
          <p:cNvCxnSpPr/>
          <p:nvPr/>
        </p:nvCxnSpPr>
        <p:spPr>
          <a:xfrm>
            <a:off x="2481188" y="2318685"/>
            <a:ext cx="0" cy="1634821"/>
          </a:xfrm>
          <a:prstGeom prst="line">
            <a:avLst/>
          </a:prstGeom>
          <a:ln w="31750" cmpd="sng">
            <a:solidFill>
              <a:schemeClr val="tx1"/>
            </a:solidFill>
            <a:prstDash val="solid"/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2328282" y="1423438"/>
            <a:ext cx="359432" cy="432675"/>
          </a:xfrm>
          <a:prstGeom prst="roundRect">
            <a:avLst>
              <a:gd name="adj" fmla="val 16325"/>
            </a:avLst>
          </a:prstGeom>
          <a:solidFill>
            <a:srgbClr val="005E00">
              <a:alpha val="25000"/>
            </a:srgbClr>
          </a:solidFill>
          <a:ln w="317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7" rIns="104335" bIns="52167"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3058153" y="1329949"/>
            <a:ext cx="224881" cy="273120"/>
          </a:xfrm>
          <a:prstGeom prst="roundRect">
            <a:avLst>
              <a:gd name="adj" fmla="val 16325"/>
            </a:avLst>
          </a:prstGeom>
          <a:solidFill>
            <a:srgbClr val="005E00">
              <a:alpha val="25000"/>
            </a:srgbClr>
          </a:solidFill>
          <a:ln w="317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35" tIns="52167" rIns="104335" bIns="52167" rtlCol="0" anchor="ctr"/>
          <a:lstStyle/>
          <a:p>
            <a:pPr algn="ctr"/>
            <a:endParaRPr lang="fr-FR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270" y="4883244"/>
            <a:ext cx="3331961" cy="376282"/>
          </a:xfrm>
          <a:prstGeom prst="rect">
            <a:avLst/>
          </a:prstGeom>
        </p:spPr>
      </p:pic>
      <p:sp>
        <p:nvSpPr>
          <p:cNvPr id="28" name="Triangle rectangle 27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Correspondance </a:t>
            </a:r>
            <a:r>
              <a:rPr lang="fr-FR" sz="2300" dirty="0" err="1" smtClean="0">
                <a:latin typeface="Superclarendon Bold"/>
                <a:cs typeface="Superclarendon Bold"/>
              </a:rPr>
              <a:t>Mx</a:t>
            </a:r>
            <a:r>
              <a:rPr lang="fr-FR" sz="2300" dirty="0" smtClean="0">
                <a:latin typeface="Superclarendon Bold"/>
                <a:cs typeface="Superclarendon Bold"/>
              </a:rPr>
              <a:t> – Ms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983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M8L8_qu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80" y="685797"/>
            <a:ext cx="6662236" cy="63311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C+WDM – RPSN (Hydro)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8" name="Triangle rectangle 7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hi2_WF_bo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38" y="1288042"/>
            <a:ext cx="5828303" cy="4896059"/>
          </a:xfrm>
          <a:prstGeom prst="rect">
            <a:avLst/>
          </a:prstGeom>
        </p:spPr>
      </p:pic>
      <p:pic>
        <p:nvPicPr>
          <p:cNvPr id="2" name="Image 1" descr="Chi2_WF_bossxqh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89" y="1288042"/>
            <a:ext cx="5909369" cy="496415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Contours 2D  C+WDM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20" name="Triangle rectangle 19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125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wdm_to_L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" y="1062697"/>
            <a:ext cx="5619177" cy="5347438"/>
          </a:xfrm>
          <a:prstGeom prst="rect">
            <a:avLst/>
          </a:prstGeom>
        </p:spPr>
      </p:pic>
      <p:pic>
        <p:nvPicPr>
          <p:cNvPr id="2" name="Image 1" descr="Khalf_RPS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60" y="1062697"/>
            <a:ext cx="5658336" cy="5347439"/>
          </a:xfrm>
          <a:prstGeom prst="rect">
            <a:avLst/>
          </a:prstGeom>
        </p:spPr>
      </p:pic>
      <p:sp>
        <p:nvSpPr>
          <p:cNvPr id="6" name="Triangle rectangle 5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Correspondance F – L 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524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6_in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4114"/>
            <a:ext cx="6482741" cy="38693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9596" y="1851282"/>
            <a:ext cx="266746" cy="213000"/>
          </a:xfrm>
          <a:prstGeom prst="rect">
            <a:avLst/>
          </a:prstGeom>
          <a:noFill/>
          <a:ln w="571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79" tIns="52189" rIns="104379" bIns="52189"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49596" y="3530218"/>
            <a:ext cx="266746" cy="213000"/>
          </a:xfrm>
          <a:prstGeom prst="rect">
            <a:avLst/>
          </a:prstGeom>
          <a:noFill/>
          <a:ln w="571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79" tIns="52189" rIns="104379" bIns="52189"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75308" y="660992"/>
            <a:ext cx="266746" cy="213000"/>
          </a:xfrm>
          <a:prstGeom prst="rect">
            <a:avLst/>
          </a:prstGeom>
          <a:noFill/>
          <a:ln w="571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79" tIns="52189" rIns="104379" bIns="52189" rtlCol="0" anchor="ctr"/>
          <a:lstStyle/>
          <a:p>
            <a:pPr algn="ctr"/>
            <a:endParaRPr lang="fr-FR"/>
          </a:p>
        </p:txBody>
      </p:sp>
      <p:sp>
        <p:nvSpPr>
          <p:cNvPr id="9" name="Triangle rectangle 8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pic>
        <p:nvPicPr>
          <p:cNvPr id="3" name="Image 2" descr="L6_out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07" y="3356340"/>
            <a:ext cx="6482741" cy="39847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58919" y="6684296"/>
            <a:ext cx="266746" cy="213000"/>
          </a:xfrm>
          <a:prstGeom prst="rect">
            <a:avLst/>
          </a:prstGeom>
          <a:noFill/>
          <a:ln w="571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79" tIns="52189" rIns="104379" bIns="52189"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558919" y="4960743"/>
            <a:ext cx="266746" cy="213000"/>
          </a:xfrm>
          <a:prstGeom prst="rect">
            <a:avLst/>
          </a:prstGeom>
          <a:noFill/>
          <a:ln w="57150" cmpd="sng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79" tIns="52189" rIns="104379" bIns="52189"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06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nu_P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6" y="1401145"/>
            <a:ext cx="9172011" cy="4334028"/>
          </a:xfrm>
          <a:prstGeom prst="rect">
            <a:avLst/>
          </a:prstGeom>
        </p:spPr>
      </p:pic>
      <p:sp>
        <p:nvSpPr>
          <p:cNvPr id="15" name="Triangle rectangle 14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C+HDM (Hydro)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778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GAD_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0" y="1903356"/>
            <a:ext cx="7274258" cy="3355004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1999957" y="2128044"/>
            <a:ext cx="1" cy="2966027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801390" y="3241401"/>
            <a:ext cx="1422836" cy="382340"/>
          </a:xfrm>
          <a:prstGeom prst="rect">
            <a:avLst/>
          </a:prstGeom>
          <a:noFill/>
        </p:spPr>
        <p:txBody>
          <a:bodyPr wrap="square" lIns="104324" tIns="52161" rIns="104324" bIns="52161" rtlCol="0">
            <a:spAutoFit/>
          </a:bodyPr>
          <a:lstStyle/>
          <a:p>
            <a:r>
              <a:rPr lang="fr-FR" sz="1800" dirty="0">
                <a:latin typeface="Superclarendon Light"/>
                <a:cs typeface="Superclarendon Light"/>
              </a:rPr>
              <a:t>25 </a:t>
            </a:r>
            <a:r>
              <a:rPr lang="fr-FR" sz="1800" dirty="0" err="1">
                <a:latin typeface="Superclarendon Light"/>
                <a:cs typeface="Superclarendon Light"/>
              </a:rPr>
              <a:t>Mpc</a:t>
            </a:r>
            <a:endParaRPr lang="fr-FR" sz="1800" dirty="0">
              <a:latin typeface="Superclarendon Light"/>
              <a:cs typeface="Superclarendon Light"/>
            </a:endParaRPr>
          </a:p>
        </p:txBody>
      </p:sp>
      <p:sp>
        <p:nvSpPr>
          <p:cNvPr id="7" name="Triangle rectangle 6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Visualisation C+HDM (Hydro)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33610" y="5220853"/>
            <a:ext cx="5258688" cy="289976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200" dirty="0" smtClean="0">
                <a:latin typeface="Superclarendon Bold"/>
                <a:cs typeface="Superclarendon Bold"/>
              </a:rPr>
              <a:t>Crédit: </a:t>
            </a:r>
            <a:r>
              <a:rPr lang="fr-FR" sz="1200" dirty="0" err="1" smtClean="0">
                <a:latin typeface="Superclarendon Bold"/>
                <a:cs typeface="Superclarendon Bold"/>
              </a:rPr>
              <a:t>Grazziano</a:t>
            </a:r>
            <a:r>
              <a:rPr lang="fr-FR" sz="1200" dirty="0" smtClean="0">
                <a:latin typeface="Superclarendon Bold"/>
                <a:cs typeface="Superclarendon Bold"/>
              </a:rPr>
              <a:t> Rossi</a:t>
            </a:r>
            <a:endParaRPr lang="fr-FR" sz="1200" dirty="0">
              <a:latin typeface="Superclarendon Bold"/>
              <a:cs typeface="Superclarendon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505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Pm_MNU_T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26184"/>
            <a:ext cx="5574351" cy="5574351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693976" y="1267570"/>
            <a:ext cx="4334431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Variance (par échelle)</a:t>
            </a:r>
            <a:endParaRPr lang="fr-FR" sz="1000" dirty="0">
              <a:latin typeface="Superclarendon Regular"/>
              <a:cs typeface="Superclarendon Regular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2893" y="149664"/>
            <a:ext cx="4140886" cy="45903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300" dirty="0" smtClean="0">
                <a:solidFill>
                  <a:srgbClr val="000000"/>
                </a:solidFill>
                <a:latin typeface="Superclarendon Bold"/>
                <a:cs typeface="Superclarendon Bold"/>
              </a:rPr>
              <a:t>Spectre de Puissance</a:t>
            </a:r>
            <a:endParaRPr lang="fr-FR" sz="2300" dirty="0">
              <a:solidFill>
                <a:srgbClr val="000000"/>
              </a:solidFill>
              <a:latin typeface="Superclarendon Bold"/>
              <a:cs typeface="Superclarendon Bold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           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5/30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325046" y="1588324"/>
            <a:ext cx="2740380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Densité de matière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91" y="1575420"/>
            <a:ext cx="2283472" cy="33365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930" y="2414387"/>
            <a:ext cx="312804" cy="33365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91" y="2397710"/>
            <a:ext cx="1908107" cy="333658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>
          <a:xfrm>
            <a:off x="9274674" y="1462139"/>
            <a:ext cx="602389" cy="602389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210FF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7400053" y="2270226"/>
            <a:ext cx="2203168" cy="621979"/>
          </a:xfrm>
          <a:prstGeom prst="roundRect">
            <a:avLst/>
          </a:prstGeom>
          <a:gradFill flip="none" rotWithShape="1">
            <a:gsLst>
              <a:gs pos="0">
                <a:srgbClr val="000090">
                  <a:alpha val="20000"/>
                </a:srgbClr>
              </a:gs>
              <a:gs pos="100000">
                <a:srgbClr val="AF0400">
                  <a:alpha val="20000"/>
                </a:srgbClr>
              </a:gs>
            </a:gsLst>
            <a:lin ang="0" scaled="1"/>
            <a:tileRect/>
          </a:gradFill>
          <a:ln w="25400">
            <a:gradFill flip="none" rotWithShape="1">
              <a:gsLst>
                <a:gs pos="0">
                  <a:srgbClr val="000090"/>
                </a:gs>
                <a:gs pos="100000">
                  <a:srgbClr val="AF04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5325046" y="2441419"/>
            <a:ext cx="1945409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Superclarendon Regular"/>
                <a:cs typeface="Superclarendon Regular"/>
              </a:rPr>
              <a:t>froide et chaude</a:t>
            </a:r>
            <a:endParaRPr lang="fr-FR" sz="1400" dirty="0">
              <a:solidFill>
                <a:srgbClr val="000000"/>
              </a:solidFill>
              <a:latin typeface="Superclarendon Regular"/>
              <a:cs typeface="Superclarendon Regular"/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10029463" y="2289816"/>
            <a:ext cx="602389" cy="602389"/>
          </a:xfrm>
          <a:prstGeom prst="ellipse">
            <a:avLst/>
          </a:prstGeom>
          <a:solidFill>
            <a:srgbClr val="AF0400">
              <a:alpha val="20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210FF"/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9578028" y="2604539"/>
            <a:ext cx="451435" cy="0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rgbClr val="AF0400">
                    <a:alpha val="20000"/>
                  </a:srgbClr>
                </a:gs>
                <a:gs pos="100000">
                  <a:srgbClr val="AF0400"/>
                </a:gs>
              </a:gsLst>
              <a:lin ang="0" scaled="1"/>
              <a:tileRect/>
            </a:gra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riangle isocèle 25"/>
          <p:cNvSpPr/>
          <p:nvPr/>
        </p:nvSpPr>
        <p:spPr>
          <a:xfrm>
            <a:off x="7593591" y="2090443"/>
            <a:ext cx="1984437" cy="188049"/>
          </a:xfrm>
          <a:prstGeom prst="triangle">
            <a:avLst>
              <a:gd name="adj" fmla="val 94409"/>
            </a:avLst>
          </a:prstGeom>
          <a:solidFill>
            <a:srgbClr val="660066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679" y="3539854"/>
            <a:ext cx="2793180" cy="63259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1547" y="4799310"/>
            <a:ext cx="2535409" cy="685872"/>
          </a:xfrm>
          <a:prstGeom prst="rect">
            <a:avLst/>
          </a:prstGeom>
        </p:spPr>
      </p:pic>
      <p:cxnSp>
        <p:nvCxnSpPr>
          <p:cNvPr id="31" name="Connecteur droit avec flèche 30"/>
          <p:cNvCxnSpPr/>
          <p:nvPr/>
        </p:nvCxnSpPr>
        <p:spPr>
          <a:xfrm>
            <a:off x="5093207" y="2307588"/>
            <a:ext cx="0" cy="3177594"/>
          </a:xfrm>
          <a:prstGeom prst="straightConnector1">
            <a:avLst/>
          </a:prstGeom>
          <a:ln w="28575" cmpd="sng">
            <a:solidFill>
              <a:srgbClr val="AF0400">
                <a:alpha val="70000"/>
              </a:srgbClr>
            </a:soli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4056421" y="3458756"/>
            <a:ext cx="4181468" cy="881641"/>
          </a:xfrm>
          <a:prstGeom prst="roundRect">
            <a:avLst>
              <a:gd name="adj" fmla="val 35777"/>
            </a:avLst>
          </a:prstGeom>
          <a:noFill/>
          <a:ln w="25400">
            <a:gradFill flip="none" rotWithShape="1">
              <a:gsLst>
                <a:gs pos="23000">
                  <a:srgbClr val="AF0400">
                    <a:alpha val="0"/>
                  </a:srgbClr>
                </a:gs>
                <a:gs pos="100000">
                  <a:srgbClr val="AF0400"/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5325046" y="5009830"/>
            <a:ext cx="2740380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Densité des neutrinos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5994" y="1769689"/>
            <a:ext cx="691425" cy="32075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smtClean="0">
                <a:latin typeface="Superclarendon Regular"/>
                <a:cs typeface="Superclarendon Regular"/>
              </a:rPr>
              <a:t>CMB</a:t>
            </a:r>
            <a:endParaRPr lang="fr-FR" sz="1400" dirty="0">
              <a:latin typeface="Superclarendon Regular"/>
              <a:cs typeface="Superclarendon Regular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907514" y="1738911"/>
            <a:ext cx="875980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400" dirty="0" err="1" smtClean="0">
                <a:latin typeface="Superclarendon Regular"/>
                <a:cs typeface="Superclarendon Regular"/>
              </a:rPr>
              <a:t>Ly</a:t>
            </a:r>
            <a:r>
              <a:rPr lang="fr-FR" sz="1600" b="1" dirty="0" err="1" smtClean="0">
                <a:latin typeface="Symbol" charset="2"/>
                <a:cs typeface="Symbol" charset="2"/>
              </a:rPr>
              <a:t>a</a:t>
            </a:r>
            <a:endParaRPr lang="fr-FR" sz="1600" b="1" dirty="0">
              <a:latin typeface="Symbol" charset="2"/>
              <a:cs typeface="Symbol" charset="2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877709" y="2082275"/>
            <a:ext cx="451434" cy="0"/>
          </a:xfrm>
          <a:prstGeom prst="straightConnector1">
            <a:avLst/>
          </a:prstGeom>
          <a:ln w="28575" cmpd="sng">
            <a:solidFill>
              <a:schemeClr val="tx1">
                <a:alpha val="70000"/>
              </a:schemeClr>
            </a:soli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3015680" y="2090443"/>
            <a:ext cx="454989" cy="0"/>
          </a:xfrm>
          <a:prstGeom prst="straightConnector1">
            <a:avLst/>
          </a:prstGeom>
          <a:ln w="28575" cmpd="sng">
            <a:solidFill>
              <a:schemeClr val="tx1">
                <a:alpha val="70000"/>
              </a:schemeClr>
            </a:solidFill>
            <a:prstDash val="solid"/>
            <a:headEnd type="none" w="lg" len="lg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67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RPSN_bg_z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8" y="1753001"/>
            <a:ext cx="5047479" cy="3577609"/>
          </a:xfrm>
          <a:prstGeom prst="rect">
            <a:avLst/>
          </a:prstGeom>
        </p:spPr>
      </p:pic>
      <p:pic>
        <p:nvPicPr>
          <p:cNvPr id="2" name="Image 1" descr="RPSN_bg_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22" y="1753001"/>
            <a:ext cx="5047479" cy="3577609"/>
          </a:xfrm>
          <a:prstGeom prst="rect">
            <a:avLst/>
          </a:prstGeom>
        </p:spPr>
      </p:pic>
      <p:sp>
        <p:nvSpPr>
          <p:cNvPr id="4" name="Triangle rectangle 3"/>
          <p:cNvSpPr/>
          <p:nvPr/>
        </p:nvSpPr>
        <p:spPr>
          <a:xfrm rot="10800000">
            <a:off x="6787227" y="2"/>
            <a:ext cx="3946794" cy="1345163"/>
          </a:xfrm>
          <a:prstGeom prst="rtTriangle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512" tIns="45756" rIns="91512" bIns="45756"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74698" y="110899"/>
            <a:ext cx="2121299" cy="459070"/>
          </a:xfrm>
          <a:prstGeom prst="rect">
            <a:avLst/>
          </a:prstGeom>
          <a:noFill/>
        </p:spPr>
        <p:txBody>
          <a:bodyPr wrap="square" lIns="104105" tIns="52055" rIns="104105" bIns="52055" rtlCol="0">
            <a:spAutoFit/>
          </a:bodyPr>
          <a:lstStyle/>
          <a:p>
            <a:pPr algn="r"/>
            <a:r>
              <a:rPr lang="fr-FR" sz="2300" dirty="0">
                <a:solidFill>
                  <a:srgbClr val="000000"/>
                </a:solidFill>
                <a:latin typeface="Superclarendon Bold"/>
                <a:cs typeface="Superclarendon Bold"/>
              </a:rPr>
              <a:t>BACK–UP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8757" y="102368"/>
            <a:ext cx="5258688" cy="459284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2300" dirty="0" smtClean="0">
                <a:latin typeface="Superclarendon Bold"/>
                <a:cs typeface="Superclarendon Bold"/>
              </a:rPr>
              <a:t>Comparaison CLASS – CAMB</a:t>
            </a:r>
            <a:endParaRPr lang="fr-FR" sz="2300" dirty="0">
              <a:latin typeface="Superclarendon Bold"/>
              <a:cs typeface="Superclarendon Bold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05825" y="980271"/>
            <a:ext cx="3455349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smtClean="0">
                <a:latin typeface="Superclarendon Light"/>
                <a:cs typeface="Superclarendon Light"/>
              </a:rPr>
              <a:t>Modèle Central (Hydro)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12669" y="1706815"/>
            <a:ext cx="3455349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smtClean="0">
                <a:latin typeface="Superclarendon Light"/>
                <a:cs typeface="Superclarendon Light"/>
              </a:rPr>
              <a:t>z = 4.6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607579" y="1740043"/>
            <a:ext cx="3455349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r>
              <a:rPr lang="fr-FR" sz="1600" dirty="0" smtClean="0">
                <a:latin typeface="Superclarendon Light"/>
                <a:cs typeface="Superclarendon Light"/>
              </a:rPr>
              <a:t>z = 2.2</a:t>
            </a:r>
            <a:endParaRPr lang="fr-FR" sz="1600" dirty="0">
              <a:latin typeface="Superclarendon Light"/>
              <a:cs typeface="Superclarendon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12669" y="5306951"/>
            <a:ext cx="4042559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"/>
                <a:cs typeface="Superclarendon Light"/>
              </a:rPr>
              <a:t>k / s km</a:t>
            </a:r>
            <a:r>
              <a:rPr lang="fr-FR" sz="1600" baseline="30000" dirty="0" smtClean="0">
                <a:latin typeface="Superclarendon Light"/>
                <a:cs typeface="Superclarendon Light"/>
              </a:rPr>
              <a:t>–1</a:t>
            </a:r>
            <a:endParaRPr lang="fr-FR" sz="1600" baseline="30000" dirty="0">
              <a:latin typeface="Superclarendon Light"/>
              <a:cs typeface="Superclarendon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441367" y="5283585"/>
            <a:ext cx="4042559" cy="351532"/>
          </a:xfrm>
          <a:prstGeom prst="rect">
            <a:avLst/>
          </a:prstGeom>
          <a:noFill/>
        </p:spPr>
        <p:txBody>
          <a:bodyPr wrap="square" lIns="104291" tIns="52146" rIns="104291" bIns="52146" rtlCol="0">
            <a:spAutoFit/>
          </a:bodyPr>
          <a:lstStyle/>
          <a:p>
            <a:pPr algn="ctr"/>
            <a:r>
              <a:rPr lang="fr-FR" sz="1600" dirty="0" smtClean="0">
                <a:latin typeface="Superclarendon Light"/>
                <a:cs typeface="Superclarendon Light"/>
              </a:rPr>
              <a:t>k / s km</a:t>
            </a:r>
            <a:r>
              <a:rPr lang="fr-FR" sz="1600" baseline="30000" dirty="0" smtClean="0">
                <a:latin typeface="Superclarendon Light"/>
                <a:cs typeface="Superclarendon Light"/>
              </a:rPr>
              <a:t>–1</a:t>
            </a:r>
            <a:endParaRPr lang="fr-FR" sz="1600" baseline="30000" dirty="0">
              <a:latin typeface="Superclarendon Light"/>
              <a:cs typeface="Superclarendon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94" tIns="52098" rIns="104194" bIns="52098"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94" tIns="52098" rIns="104194" bIns="52098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Paul 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756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43402" y="2914446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2893" y="149665"/>
            <a:ext cx="2855362" cy="566792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3000" dirty="0">
                <a:solidFill>
                  <a:srgbClr val="000000"/>
                </a:solidFill>
                <a:latin typeface="Superclarendon Black"/>
                <a:cs typeface="Superclarendon Black"/>
              </a:rPr>
              <a:t>Sommaire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78255" y="1312092"/>
            <a:ext cx="6783016" cy="5275773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Introduction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les neutrinos en cosmologie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Mesure</a:t>
            </a:r>
            <a:endParaRPr lang="fr-FR" sz="2000" dirty="0">
              <a:solidFill>
                <a:srgbClr val="000000"/>
              </a:solidFill>
              <a:latin typeface="Symbol" charset="2"/>
              <a:cs typeface="Symbol" charset="2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Observable: Forêts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Lya</a:t>
            </a:r>
            <a:endParaRPr lang="fr-FR" sz="16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Données: Relevés Grandes Structures</a:t>
            </a:r>
            <a:endParaRPr lang="fr-FR" sz="2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Prédiction</a:t>
            </a: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Simulations Numériques</a:t>
            </a:r>
          </a:p>
          <a:p>
            <a:endParaRPr lang="fr-FR" sz="32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Modèles: neutrinos candidats matière noire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</a:t>
            </a:r>
            <a:r>
              <a:rPr lang="fr-FR" sz="1600" dirty="0" err="1">
                <a:solidFill>
                  <a:srgbClr val="000000"/>
                </a:solidFill>
                <a:latin typeface="Superclarendon Light"/>
                <a:cs typeface="Superclarendon Light"/>
              </a:rPr>
              <a:t>leptoniques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 et matière noire mixte</a:t>
            </a:r>
          </a:p>
          <a:p>
            <a:endParaRPr lang="fr-FR" sz="1000" dirty="0">
              <a:solidFill>
                <a:srgbClr val="000000"/>
              </a:solidFill>
              <a:latin typeface="Superclarendon Light"/>
              <a:cs typeface="Superclarendon Light"/>
            </a:endParaRPr>
          </a:p>
          <a:p>
            <a:r>
              <a:rPr lang="fr-FR" sz="2000" dirty="0">
                <a:solidFill>
                  <a:srgbClr val="000000"/>
                </a:solidFill>
                <a:latin typeface="Superclarendon Light"/>
                <a:cs typeface="Superclarendon Light"/>
              </a:rPr>
              <a:t>	  </a:t>
            </a:r>
            <a:r>
              <a:rPr lang="fr-FR" sz="1600" dirty="0">
                <a:solidFill>
                  <a:srgbClr val="000000"/>
                </a:solidFill>
                <a:latin typeface="Superclarendon Light"/>
                <a:cs typeface="Superclarendon Light"/>
              </a:rPr>
              <a:t>neutrinos stériles et matière noire pure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5890" y="1335214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119545" y="1283007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890" y="2410506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119545" y="2358305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81914" y="265594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095280" y="288123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5890" y="4134791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119545" y="4082584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25890" y="5216872"/>
            <a:ext cx="415611" cy="3927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119545" y="5164671"/>
            <a:ext cx="626938" cy="474459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Superclarendon Bold"/>
                <a:cs typeface="Superclarendon Bold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43402" y="3368663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3095280" y="3335451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2b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20872" y="5764462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3072750" y="5731250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0872" y="6170209"/>
            <a:ext cx="347015" cy="32794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47" tIns="52174" rIns="104347" bIns="52174"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072750" y="6136997"/>
            <a:ext cx="626938" cy="351348"/>
          </a:xfrm>
          <a:prstGeom prst="rect">
            <a:avLst/>
          </a:prstGeom>
          <a:noFill/>
        </p:spPr>
        <p:txBody>
          <a:bodyPr wrap="square" lIns="104072" tIns="52040" rIns="104072" bIns="52040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Superclarendon Bold"/>
                <a:cs typeface="Superclarendon Bold"/>
              </a:rPr>
              <a:t>4b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08852" y="3900331"/>
            <a:ext cx="7458756" cy="263782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808852" y="1058728"/>
            <a:ext cx="7458756" cy="12995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24" tIns="52163" rIns="104324" bIns="52163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" y="7161026"/>
            <a:ext cx="10690225" cy="41611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161" tIns="52083" rIns="104161" bIns="52083"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" y="7221347"/>
            <a:ext cx="10690225" cy="336046"/>
          </a:xfrm>
          <a:prstGeom prst="rect">
            <a:avLst/>
          </a:prstGeom>
          <a:noFill/>
        </p:spPr>
        <p:txBody>
          <a:bodyPr wrap="square" lIns="104161" tIns="52083" rIns="104161" bIns="52083" rtlCol="0">
            <a:spAutoFit/>
          </a:bodyPr>
          <a:lstStyle/>
          <a:p>
            <a:r>
              <a:rPr lang="fr-FR" sz="1500" b="1" dirty="0">
                <a:solidFill>
                  <a:schemeClr val="bg1"/>
                </a:solidFill>
                <a:latin typeface="Eurostile"/>
                <a:cs typeface="Eurostile"/>
              </a:rPr>
              <a:t>	</a:t>
            </a:r>
            <a:r>
              <a:rPr lang="fr-FR" sz="1500" b="1" dirty="0">
                <a:solidFill>
                  <a:schemeClr val="bg1"/>
                </a:solidFill>
                <a:latin typeface="Superclarendon Light"/>
                <a:cs typeface="Superclarendon Light"/>
              </a:rPr>
              <a:t>Baur Julien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			Auditorium </a:t>
            </a:r>
            <a:r>
              <a:rPr lang="fr-FR" sz="1500" dirty="0" smtClean="0">
                <a:solidFill>
                  <a:schemeClr val="bg1"/>
                </a:solidFill>
                <a:latin typeface="Superclarendon Light"/>
                <a:cs typeface="Superclarendon Light"/>
              </a:rPr>
              <a:t>Pierre </a:t>
            </a:r>
            <a:r>
              <a:rPr lang="fr-FR" sz="1500" dirty="0">
                <a:solidFill>
                  <a:schemeClr val="bg1"/>
                </a:solidFill>
                <a:latin typeface="Superclarendon Light"/>
                <a:cs typeface="Superclarendon Light"/>
              </a:rPr>
              <a:t>Lehmann (LAL)		28 Sept. 2017	</a:t>
            </a:r>
            <a:endParaRPr lang="fr-FR" sz="1500" dirty="0">
              <a:solidFill>
                <a:srgbClr val="FFFFFF"/>
              </a:solidFill>
              <a:latin typeface="Superclarendon Light"/>
              <a:cs typeface="Superclarend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42584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</TotalTime>
  <Words>1940</Words>
  <Application>Microsoft Macintosh PowerPoint</Application>
  <PresentationFormat>Personnalisé</PresentationFormat>
  <Paragraphs>842</Paragraphs>
  <Slides>80</Slides>
  <Notes>7</Notes>
  <HiddenSlides>38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CEA - IRFU / SPP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Baur</dc:creator>
  <cp:lastModifiedBy>Julien Baur</cp:lastModifiedBy>
  <cp:revision>1155</cp:revision>
  <cp:lastPrinted>2017-10-03T14:17:37Z</cp:lastPrinted>
  <dcterms:created xsi:type="dcterms:W3CDTF">2017-09-07T15:32:22Z</dcterms:created>
  <dcterms:modified xsi:type="dcterms:W3CDTF">2017-10-03T14:17:49Z</dcterms:modified>
</cp:coreProperties>
</file>